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59" r:id="rId5"/>
    <p:sldId id="260" r:id="rId6"/>
    <p:sldId id="262" r:id="rId7"/>
    <p:sldId id="263" r:id="rId8"/>
    <p:sldId id="266" r:id="rId9"/>
    <p:sldId id="264" r:id="rId10"/>
    <p:sldId id="268" r:id="rId11"/>
    <p:sldId id="26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6" autoAdjust="0"/>
    <p:restoredTop sz="74286" autoAdjust="0"/>
  </p:normalViewPr>
  <p:slideViewPr>
    <p:cSldViewPr snapToGrid="0">
      <p:cViewPr varScale="1">
        <p:scale>
          <a:sx n="46" d="100"/>
          <a:sy n="46" d="100"/>
        </p:scale>
        <p:origin x="1812"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C2654E-B144-4F19-A766-67CA30F02278}" type="datetimeFigureOut">
              <a:rPr lang="sk-SK" smtClean="0"/>
              <a:pPr/>
              <a:t>9. 2. 2021</a:t>
            </a:fld>
            <a:endParaRPr lang="sk-S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4EB838-18BB-4CE7-A7FE-7B328E8CDD11}" type="slidenum">
              <a:rPr lang="sk-SK" smtClean="0"/>
              <a:pPr/>
              <a:t>‹#›</a:t>
            </a:fld>
            <a:endParaRPr lang="sk-S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Elements of the physical environment – as the nature of the substrate, depth of the water, velocity of flow and water chemistry determine the patterns of life in these systems, in which large plants are relatively minor</a:t>
            </a:r>
            <a:r>
              <a:rPr lang="sk-SK" baseline="0" dirty="0"/>
              <a:t> components. The distribution of life in freshwater biomes is controlled in part by the substrate. Different forms tend to inhabit rocky bottoms than sandy and muddy. Water chemistry and water temperature are also important factors. Especially significant are the amounts of dissolved oxygen and carbon dioxide and the amount and kind of dissolved salts.Turbulence in the water determines where nutrients may settle to the bottom and when the mixing occurs. Seasonal change is a fact of life in all aquatic environments.</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a:t>
            </a:fld>
            <a:endParaRPr lang="sk-S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Podostemonaceae have no roots, but are anchored to rocks with holdfasts – flattened discs similar to those of</a:t>
            </a:r>
            <a:r>
              <a:rPr lang="sk-SK" baseline="0" dirty="0"/>
              <a:t> some seaweeds. The entire plant is only few cm tall. Most macrophytes are found on the lee side of rocks where they form crusts.</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12</a:t>
            </a:fld>
            <a:endParaRPr lang="sk-S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In the lower reaches of rivers, water depth and high sediment load may prevent </a:t>
            </a:r>
            <a:r>
              <a:rPr lang="en-GB" noProof="0" dirty="0" err="1"/>
              <a:t>submergent</a:t>
            </a:r>
            <a:r>
              <a:rPr lang="en-GB" baseline="0" noProof="0" dirty="0"/>
              <a:t> plants from growing on the stream bottom. Nearer the banks, however, where water is more shallow, rooted </a:t>
            </a:r>
            <a:r>
              <a:rPr lang="en-GB" baseline="0" noProof="0" dirty="0" err="1"/>
              <a:t>emergents</a:t>
            </a:r>
            <a:r>
              <a:rPr lang="en-GB" baseline="0" noProof="0" dirty="0"/>
              <a:t> and </a:t>
            </a:r>
            <a:r>
              <a:rPr lang="en-GB" baseline="0" noProof="0" dirty="0" err="1"/>
              <a:t>submergent</a:t>
            </a:r>
            <a:r>
              <a:rPr lang="en-GB" baseline="0" noProof="0" dirty="0"/>
              <a:t> plants may find suitable habitat. These are mostly flowering plants that have evolved from terrestrial ancestors, because they still have flowers pollinated by wind or insects, they bear them above the water. They usually have air-filled spaces in tissues which give them support. Pondweeds and plants with floating leaves are typical in slower, nutrient-rich waters. In the lowland parts of large tropical rivers, mats of floating plants such as water hyacinth commonly move downstream along the sides of the river beyond the main channel.</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13</a:t>
            </a:fld>
            <a:endParaRPr lang="sk-S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Since most animals in streams move freely, they have evolved a number of adaptations to prevent their being swept downstream. Permanent</a:t>
            </a:r>
            <a:r>
              <a:rPr lang="en-GB" baseline="0" noProof="0" dirty="0"/>
              <a:t> attachment would likely be </a:t>
            </a:r>
            <a:r>
              <a:rPr lang="en-GB" baseline="0" noProof="0" dirty="0" err="1"/>
              <a:t>nonadaptive</a:t>
            </a:r>
            <a:r>
              <a:rPr lang="en-GB" baseline="0" noProof="0" dirty="0"/>
              <a:t> since animals could easily be stranded and exposed to the air when water level dropped. Common adaptations include a streamlined body shape. </a:t>
            </a:r>
          </a:p>
          <a:p>
            <a:r>
              <a:rPr lang="en-GB" baseline="0" noProof="0" dirty="0"/>
              <a:t>Suckers or suction pad feet help leeches, limpets and snails adhere to surfaces</a:t>
            </a:r>
          </a:p>
          <a:p>
            <a:r>
              <a:rPr lang="en-GB" baseline="0" noProof="0" dirty="0"/>
              <a:t>Hooks, grapples and </a:t>
            </a:r>
            <a:r>
              <a:rPr lang="en-GB" baseline="0" noProof="0" dirty="0" err="1"/>
              <a:t>clawlike</a:t>
            </a:r>
            <a:r>
              <a:rPr lang="en-GB" baseline="0" noProof="0" dirty="0"/>
              <a:t> legs form the same function for other insect larvae. The larvae of </a:t>
            </a:r>
            <a:r>
              <a:rPr lang="en-GB" baseline="0" noProof="0" dirty="0" err="1"/>
              <a:t>caddisflies</a:t>
            </a:r>
            <a:r>
              <a:rPr lang="sk-SK" baseline="0" noProof="0" dirty="0"/>
              <a:t> </a:t>
            </a:r>
            <a:r>
              <a:rPr lang="en-GB" baseline="0" noProof="0" dirty="0"/>
              <a:t>construct cases of heavy particles that act as ballast to keep them from floating up into the currents. </a:t>
            </a:r>
            <a:r>
              <a:rPr lang="en-GB" baseline="0" noProof="0" dirty="0" err="1"/>
              <a:t>Blackfly</a:t>
            </a:r>
            <a:r>
              <a:rPr lang="en-GB" baseline="0" noProof="0" dirty="0"/>
              <a:t> larvae attach themselves to rocks by hooking onto pads of silk they create. The larvae of butterflies and moths temporarily fasten themselves in cocoons. Sometimes seasonally, sometimes daily, depending upon the animal, invertebrates let go and drift downstream short distances. This drift may help them find new food sources or avoid predators.</a:t>
            </a:r>
            <a:endParaRPr lang="sk-SK" baseline="0" noProof="0" dirty="0"/>
          </a:p>
          <a:p>
            <a:r>
              <a:rPr lang="en-GB" baseline="0" noProof="0" dirty="0" err="1"/>
              <a:t>Caddi</a:t>
            </a:r>
            <a:r>
              <a:rPr lang="sk-SK" baseline="0" noProof="0" dirty="0"/>
              <a:t>sf</a:t>
            </a:r>
            <a:r>
              <a:rPr lang="en-GB" baseline="0" noProof="0" dirty="0" err="1"/>
              <a:t>ly</a:t>
            </a:r>
            <a:r>
              <a:rPr lang="en-GB" baseline="0" noProof="0" dirty="0"/>
              <a:t>, mayfly, </a:t>
            </a:r>
            <a:r>
              <a:rPr lang="en-GB" baseline="0" noProof="0" dirty="0" err="1"/>
              <a:t>blackfly</a:t>
            </a:r>
            <a:r>
              <a:rPr lang="en-GB" baseline="0" noProof="0" dirty="0"/>
              <a:t>, leech</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14</a:t>
            </a:fld>
            <a:endParaRPr lang="sk-S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The compositiono</a:t>
            </a:r>
            <a:r>
              <a:rPr lang="sk-SK" baseline="0" dirty="0"/>
              <a:t> of the animal community tends to change in the progression from first-order streams to floodplain streams. Lower-order stremas are inhabited by animals such as trout that require cool temperatures and high concentration of dissolved oxygen. Organisms associated with hard surfaces are also more prevalent in these uplnad streams. Higher order streams have many more animals that can tolerate warmer waters, more nutrients but less oxygen dissolved. </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16</a:t>
            </a:fld>
            <a:endParaRPr lang="sk-S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Rivers and their floodplain or delta wetlands are parts of the same ecosystem, lathough they may be separated from each</a:t>
            </a:r>
            <a:r>
              <a:rPr lang="sk-SK" baseline="0" dirty="0"/>
              <a:t> other seasonally. Wetlands are often very important conservation areas. </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17</a:t>
            </a:fld>
            <a:endParaRPr lang="sk-S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One of</a:t>
            </a:r>
            <a:r>
              <a:rPr lang="en-GB" baseline="0" noProof="0" dirty="0"/>
              <a:t> the largest floodplain wetlands on Earth is the </a:t>
            </a:r>
            <a:r>
              <a:rPr lang="en-GB" baseline="0" noProof="0" dirty="0" err="1"/>
              <a:t>Pantanal</a:t>
            </a:r>
            <a:r>
              <a:rPr lang="en-GB" baseline="0" noProof="0" dirty="0"/>
              <a:t> in Brazil, where it is recognized as a biome in its own right. The upper Paraguay River and its tributaries inundate over 100 000km2 for up to 7 months (November to May) each year. This watery region contains thousands of small lakes renewed each year by flood, marshes and swamps and vast areas covered with floating plants. Scattered islands of higher ground stand above the flood and serve as refuges for land plants and animals. About 40 different plants make up the floating vegetation – the highest diversity in the world – among them are water hyacinth, water cabbage, floating fern. The mats of floating plants rise and fall with the changing water levels and are thick enough to support the weight of jacana, which can feed and nest on the plants. The extremely abundant small crocodilian, the </a:t>
            </a:r>
            <a:r>
              <a:rPr lang="en-GB" baseline="0" noProof="0" dirty="0" err="1"/>
              <a:t>jacaré</a:t>
            </a:r>
            <a:r>
              <a:rPr lang="en-GB" baseline="0" noProof="0" dirty="0"/>
              <a:t> also nests on the mats, where its eggs are vulnerable to </a:t>
            </a:r>
            <a:r>
              <a:rPr lang="en-GB" baseline="0" noProof="0" dirty="0" err="1"/>
              <a:t>coatimundi</a:t>
            </a:r>
            <a:r>
              <a:rPr lang="en-GB" baseline="0" noProof="0" dirty="0"/>
              <a:t> and forest dogs. Dead plant matter accumulates and decays beneath the floating mats and creates conditions of low oxygen. The world´s most diverse community of air-breathing snails occur in </a:t>
            </a:r>
            <a:r>
              <a:rPr lang="en-GB" baseline="0" noProof="0" dirty="0" err="1"/>
              <a:t>Pantanal</a:t>
            </a:r>
            <a:r>
              <a:rPr lang="en-GB" baseline="0" noProof="0" dirty="0"/>
              <a:t> and a number of air-breathing fish also live there.</a:t>
            </a:r>
            <a:endParaRPr lang="sk-SK" baseline="0" noProof="0" dirty="0"/>
          </a:p>
          <a:p>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18</a:t>
            </a:fld>
            <a:endParaRPr lang="sk-S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baseline="0" noProof="0" dirty="0"/>
              <a:t>Some of 405 fish species have been described – many are tolerant of low oxygen level. Rivers are also home to large populations of piranhas. When the fish migrate for food or spawning thay can change the water silver.</a:t>
            </a:r>
          </a:p>
          <a:p>
            <a:r>
              <a:rPr lang="sk-SK" baseline="0" noProof="0" dirty="0"/>
              <a:t>Snakes and tortoise are presented, but only anaconda is abundant.</a:t>
            </a:r>
          </a:p>
          <a:p>
            <a:r>
              <a:rPr lang="sk-SK" baseline="0" noProof="0" dirty="0"/>
              <a:t>Total of 657 bird species have been recorded from the Pantanal.</a:t>
            </a:r>
          </a:p>
          <a:p>
            <a:r>
              <a:rPr lang="sk-SK" baseline="0" noProof="0" dirty="0"/>
              <a:t>Herbivorous mammals include capybara, tapir and marsh deer.</a:t>
            </a:r>
          </a:p>
          <a:p>
            <a:r>
              <a:rPr lang="sk-SK" baseline="0" noProof="0" dirty="0"/>
              <a:t>Predators include jaguar, wild dogs and several smal cats.</a:t>
            </a:r>
          </a:p>
          <a:p>
            <a:endParaRPr lang="sk-SK" baseline="0" noProof="0" dirty="0"/>
          </a:p>
          <a:p>
            <a:r>
              <a:rPr lang="sk-SK" baseline="0" noProof="0" dirty="0"/>
              <a:t>Toothcarp</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19</a:t>
            </a:fld>
            <a:endParaRPr lang="sk-S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It may be imposible</a:t>
            </a:r>
            <a:r>
              <a:rPr lang="sk-SK" baseline="0" dirty="0"/>
              <a:t> to find a large or floodplain river that human activities have not altered. Human use is significant, the physical structure of the stream environment has been altered as has water chemistry and the composition of river life.</a:t>
            </a:r>
          </a:p>
          <a:p>
            <a:r>
              <a:rPr lang="sk-SK" baseline="0" dirty="0"/>
              <a:t>Dams have effect bothe upstream and downstream. Above the dam the river is transformed into lake and river organisms are replaced by those of still waters. Dam creates barrier to the movement of river organisms. Downstream the seasonal cycle of low and high water is altered as water is releases to serve human purposes, such as electric power generation, flood control, or irrgation. Colder/warmer water gets into downstream parts.</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20</a:t>
            </a:fld>
            <a:endParaRPr lang="sk-S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Lake is any water filled depression on land that is cut off from inflow of</a:t>
            </a:r>
            <a:r>
              <a:rPr lang="en-GB" baseline="0" noProof="0" dirty="0"/>
              <a:t> ocean water. Lake account for 0,009% of water on Earth, but they occur in great variety. Lakes are found in a variety of climate regions. Age affects the numbers and uniqueness of life-forms inhabiting a lake, but the overall nature of a particular lake is strongly controlled by its water chemistry – a product of geology and climate.</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21</a:t>
            </a:fld>
            <a:endParaRPr lang="sk-S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Not all lakes mix twice</a:t>
            </a:r>
            <a:r>
              <a:rPr lang="en-GB" baseline="0" noProof="0" dirty="0"/>
              <a:t> a year. Shallow lakes may mix completely whenever the wind blows. Some lakes mix only very rarely. The Dead sea, the saltiest lake on Earth mix based on amount of freshwater coming from below. When there is enough freshwater it mixes and it is in average every 300 years. On the other side the Lake George in Uganda is deep 2,5m and mixes every night while during the day it is stratified. </a:t>
            </a:r>
          </a:p>
          <a:p>
            <a:r>
              <a:rPr lang="en-GB" baseline="0" noProof="0" dirty="0"/>
              <a:t>In the tropics, where there are no significant temperature changes through the year mixing is infrequent. In some cases, killing of people/animals due to mixing – in </a:t>
            </a:r>
            <a:r>
              <a:rPr lang="en-GB" baseline="0" noProof="0" dirty="0" err="1"/>
              <a:t>hypolimnion</a:t>
            </a:r>
            <a:r>
              <a:rPr lang="en-GB" baseline="0" noProof="0" dirty="0"/>
              <a:t> are gasses from decomposition in high concentrations.</a:t>
            </a:r>
          </a:p>
          <a:p>
            <a:r>
              <a:rPr lang="sk-SK" noProof="0" dirty="0"/>
              <a:t>Oxygen and CO2 are better soluble</a:t>
            </a:r>
            <a:r>
              <a:rPr lang="sk-SK" baseline="0" noProof="0" dirty="0"/>
              <a:t> in cold water.</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22</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Flowing</a:t>
            </a:r>
            <a:r>
              <a:rPr lang="sk-SK" baseline="0" dirty="0"/>
              <a:t> waters – lotic environment, make up only 0,0001% of the world´s water. The channelized water of a stream moves in one direction, downslope, and yet plants and animals do not all get washed out of a river system because they have evolved adaptations that allow them to maintain a particular horizontal position in a stream. Life in streams depends mostly upon sun energy which convert to food by land plants growing along the banks and overhanging the river and enters the water as dead leaves and falle branches and stems. Water hardness is a measure of the calcium and magnesium occuring in the water as salts. In general, the greater the hardness, the more varied life is in a stream. Stremas are influenced by regional climate, most obviously by the amount and seasonality of precipitation. As the flow changes, the amount of sediments carried or deposited by a stream varies, and thus the composition and depth of channel sands and gravels are never constant.</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a:t>
            </a:fld>
            <a:endParaRPr lang="sk-S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In the open water of a lake,</a:t>
            </a:r>
            <a:r>
              <a:rPr lang="sk-SK" baseline="0" dirty="0"/>
              <a:t> phytoplankton live in the epilimnion, the depth of which corresponds to the depth at which most light penetrates and so it is called the euphotic zone.</a:t>
            </a:r>
          </a:p>
          <a:p>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23</a:t>
            </a:fld>
            <a:endParaRPr lang="sk-S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Diatoms – silica in cell walls. If there is lack of silica in the water the population crashes.</a:t>
            </a:r>
          </a:p>
          <a:p>
            <a:r>
              <a:rPr lang="en-GB" noProof="0" dirty="0" err="1"/>
              <a:t>Cyanobacteria</a:t>
            </a:r>
            <a:r>
              <a:rPr lang="en-GB" baseline="0" noProof="0" dirty="0"/>
              <a:t> tolerate decreased concentration of oxygen and increased concentration o</a:t>
            </a:r>
            <a:r>
              <a:rPr lang="sk-SK" baseline="0" noProof="0" dirty="0"/>
              <a:t>f</a:t>
            </a:r>
            <a:r>
              <a:rPr lang="en-GB" baseline="0" noProof="0" dirty="0"/>
              <a:t> nitrogen. In higher </a:t>
            </a:r>
            <a:r>
              <a:rPr lang="en-GB" baseline="0" noProof="0"/>
              <a:t>amounts during </a:t>
            </a:r>
            <a:r>
              <a:rPr lang="en-GB" baseline="0" noProof="0" dirty="0"/>
              <a:t>late summer and autumn.</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26</a:t>
            </a:fld>
            <a:endParaRPr lang="sk-S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Free-</a:t>
            </a:r>
            <a:r>
              <a:rPr lang="sk-SK" baseline="0" dirty="0"/>
              <a:t>floating plants – water lettuce, water hyacinth, duckweed</a:t>
            </a:r>
          </a:p>
          <a:p>
            <a:r>
              <a:rPr lang="sk-SK" baseline="0" dirty="0"/>
              <a:t>Other floaters - milfoils</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27</a:t>
            </a:fld>
            <a:endParaRPr lang="sk-S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Cattails, reeds,</a:t>
            </a:r>
            <a:r>
              <a:rPr lang="sk-SK" baseline="0" dirty="0"/>
              <a:t> sedges, golden club, pickerelweed</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28</a:t>
            </a:fld>
            <a:endParaRPr lang="sk-SK"/>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Zooplankton – </a:t>
            </a:r>
            <a:r>
              <a:rPr lang="en-GB" b="1" noProof="0" dirty="0"/>
              <a:t>rotifers</a:t>
            </a:r>
            <a:r>
              <a:rPr lang="en-GB" noProof="0" dirty="0"/>
              <a:t> (filter feeders) and crustaceans of the order</a:t>
            </a:r>
            <a:r>
              <a:rPr lang="en-GB" baseline="0" noProof="0" dirty="0"/>
              <a:t> </a:t>
            </a:r>
            <a:r>
              <a:rPr lang="en-GB" b="1" baseline="0" noProof="0" dirty="0" err="1"/>
              <a:t>Cladocera</a:t>
            </a:r>
            <a:r>
              <a:rPr lang="en-GB" baseline="0" noProof="0" dirty="0"/>
              <a:t> and </a:t>
            </a:r>
            <a:r>
              <a:rPr lang="en-GB" b="1" baseline="0" noProof="0" dirty="0" err="1"/>
              <a:t>Copepoda</a:t>
            </a:r>
            <a:r>
              <a:rPr lang="en-GB" baseline="0" noProof="0" dirty="0"/>
              <a:t>. </a:t>
            </a:r>
            <a:r>
              <a:rPr lang="en-GB" baseline="0" noProof="0" dirty="0" err="1"/>
              <a:t>Cladocerans</a:t>
            </a:r>
            <a:r>
              <a:rPr lang="en-GB" baseline="0" noProof="0" dirty="0"/>
              <a:t> – e.g. water fleas. Copepods – small particle feeders – e.g. Cyclops.</a:t>
            </a:r>
          </a:p>
          <a:p>
            <a:r>
              <a:rPr lang="en-GB" baseline="0" noProof="0" dirty="0"/>
              <a:t>Other crustaceans – opossum shrimp, water louse, freshwater shrimp (</a:t>
            </a:r>
            <a:r>
              <a:rPr lang="en-GB" baseline="0" noProof="0" dirty="0" err="1"/>
              <a:t>Gammarus</a:t>
            </a:r>
            <a:r>
              <a:rPr lang="en-GB" baseline="0" noProof="0" dirty="0"/>
              <a:t>) and crayfish</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29</a:t>
            </a:fld>
            <a:endParaRPr lang="sk-SK"/>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Sponges - </a:t>
            </a:r>
            <a:r>
              <a:rPr lang="en-GB" noProof="0" dirty="0" err="1"/>
              <a:t>Spongilla</a:t>
            </a:r>
            <a:r>
              <a:rPr lang="en-GB" noProof="0" dirty="0"/>
              <a:t> </a:t>
            </a:r>
            <a:r>
              <a:rPr lang="en-GB" noProof="0" dirty="0" err="1"/>
              <a:t>lacustris</a:t>
            </a:r>
            <a:r>
              <a:rPr lang="en-GB" noProof="0" dirty="0"/>
              <a:t>, Hydra </a:t>
            </a:r>
            <a:r>
              <a:rPr lang="en-GB" noProof="0" dirty="0" err="1"/>
              <a:t>viridis</a:t>
            </a:r>
            <a:endParaRPr lang="en-GB" noProof="0" dirty="0"/>
          </a:p>
          <a:p>
            <a:r>
              <a:rPr lang="en-GB" noProof="0" dirty="0"/>
              <a:t>Flatworms (</a:t>
            </a:r>
            <a:r>
              <a:rPr lang="en-GB" noProof="0" dirty="0" err="1"/>
              <a:t>planaria</a:t>
            </a:r>
            <a:r>
              <a:rPr lang="en-GB" noProof="0" dirty="0"/>
              <a:t>), annelid worms (leeches – have suckers at either end on</a:t>
            </a:r>
            <a:r>
              <a:rPr lang="en-GB" baseline="0" noProof="0" dirty="0"/>
              <a:t> their ventral surface to attach to prey. They feed on blood, and sometimes consume prey</a:t>
            </a:r>
            <a:r>
              <a:rPr lang="en-GB" noProof="0" dirty="0"/>
              <a:t>), </a:t>
            </a:r>
            <a:r>
              <a:rPr lang="en-GB" noProof="0" dirty="0" err="1"/>
              <a:t>oligochaete</a:t>
            </a:r>
            <a:r>
              <a:rPr lang="en-GB" noProof="0" dirty="0"/>
              <a:t> worms (deposit feeders. They build tube like burrows in soft sediments on a</a:t>
            </a:r>
            <a:r>
              <a:rPr lang="en-GB" baseline="0" noProof="0" dirty="0"/>
              <a:t> lake bottom)</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30</a:t>
            </a:fld>
            <a:endParaRPr lang="sk-SK"/>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Gastropods and bivalves. Snails scrape algae and detritus from rock and other surfaces. Bivalves include large </a:t>
            </a:r>
            <a:r>
              <a:rPr lang="en-GB" noProof="0" dirty="0" err="1"/>
              <a:t>unionid</a:t>
            </a:r>
            <a:r>
              <a:rPr lang="en-GB" noProof="0" dirty="0"/>
              <a:t> mussels – </a:t>
            </a:r>
            <a:r>
              <a:rPr lang="en-GB" noProof="0" dirty="0" err="1"/>
              <a:t>Anodonta</a:t>
            </a:r>
            <a:r>
              <a:rPr lang="en-GB" noProof="0" dirty="0"/>
              <a:t>, </a:t>
            </a:r>
            <a:r>
              <a:rPr lang="en-GB" noProof="0" dirty="0" err="1"/>
              <a:t>Unio</a:t>
            </a:r>
            <a:r>
              <a:rPr lang="en-GB" noProof="0" dirty="0"/>
              <a:t> and small clams – pea </a:t>
            </a:r>
            <a:r>
              <a:rPr lang="en-GB" noProof="0" dirty="0" err="1"/>
              <a:t>cl</a:t>
            </a:r>
            <a:r>
              <a:rPr lang="sk-SK" noProof="0" dirty="0"/>
              <a:t>a</a:t>
            </a:r>
            <a:r>
              <a:rPr lang="en-GB" noProof="0" dirty="0"/>
              <a:t>m. Both filter particles</a:t>
            </a:r>
            <a:r>
              <a:rPr lang="en-GB" baseline="0" noProof="0" dirty="0"/>
              <a:t> out of water. Bivalves live in soft sediments, while gastropods are associated with hard surfaces.</a:t>
            </a:r>
          </a:p>
          <a:p>
            <a:endParaRPr lang="en-GB" baseline="0" noProof="0" dirty="0"/>
          </a:p>
          <a:p>
            <a:r>
              <a:rPr lang="en-GB" baseline="0" noProof="0" dirty="0"/>
              <a:t>Most insects occur as larvae and are important components of the benthic community because they provide food for many fish. Adult are important predators on the surface of lakes – damselflies, dragonflies and true bugs – </a:t>
            </a:r>
            <a:r>
              <a:rPr lang="en-GB" baseline="0" noProof="0" dirty="0" err="1"/>
              <a:t>pondskaters</a:t>
            </a:r>
            <a:r>
              <a:rPr lang="en-GB" baseline="0" noProof="0" dirty="0"/>
              <a:t>, water boatman</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31</a:t>
            </a:fld>
            <a:endParaRPr lang="sk-SK"/>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Amphibians</a:t>
            </a:r>
            <a:r>
              <a:rPr lang="en-GB" baseline="0" noProof="0" dirty="0"/>
              <a:t> – frogs, toads</a:t>
            </a:r>
          </a:p>
          <a:p>
            <a:r>
              <a:rPr lang="en-GB" baseline="0" noProof="0" dirty="0"/>
              <a:t>Reptiles – snakes, turtles, alligators and caiman</a:t>
            </a:r>
          </a:p>
          <a:p>
            <a:r>
              <a:rPr lang="en-GB" baseline="0" noProof="0" dirty="0"/>
              <a:t>Mammals – beaver, muskrat and moose – </a:t>
            </a:r>
            <a:r>
              <a:rPr lang="en-GB" baseline="0" noProof="0" dirty="0" err="1"/>
              <a:t>herbivor</a:t>
            </a:r>
            <a:r>
              <a:rPr lang="sk-SK" baseline="0" noProof="0" dirty="0"/>
              <a:t>e</a:t>
            </a:r>
            <a:r>
              <a:rPr lang="en-GB" baseline="0" noProof="0" dirty="0"/>
              <a:t>s</a:t>
            </a:r>
          </a:p>
          <a:p>
            <a:r>
              <a:rPr lang="en-GB" baseline="0" noProof="0" dirty="0"/>
              <a:t>	- otter, mink, racoon, fish eating </a:t>
            </a:r>
            <a:r>
              <a:rPr lang="en-GB" baseline="0" noProof="0" dirty="0" err="1"/>
              <a:t>ba</a:t>
            </a:r>
            <a:r>
              <a:rPr lang="sk-SK" baseline="0" noProof="0" dirty="0"/>
              <a:t>t</a:t>
            </a:r>
            <a:r>
              <a:rPr lang="en-GB" baseline="0" noProof="0" dirty="0"/>
              <a:t>s - carnivores</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32</a:t>
            </a:fld>
            <a:endParaRPr lang="sk-SK"/>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They</a:t>
            </a:r>
            <a:r>
              <a:rPr lang="sk-SK" baseline="0" dirty="0"/>
              <a:t> contain 20% of the total freshwater on the surface of Earth and with the waterways that connect them, form the largest freshwater system on planet.</a:t>
            </a:r>
          </a:p>
          <a:p>
            <a:r>
              <a:rPr lang="sk-SK" baseline="0" dirty="0"/>
              <a:t>Invasions – alewife, sea lamprey, round goby</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34</a:t>
            </a:fld>
            <a:endParaRPr lang="sk-SK"/>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It is the world´s deepest lake and one of only 2 lakes on</a:t>
            </a:r>
            <a:r>
              <a:rPr lang="sk-SK" baseline="0" dirty="0"/>
              <a:t> the planet deeper than 1000m. The maximum depth is 1620m. It is the world´s oldest lake and thus it contains many endemic species. 35% of plants and 65% of animals are endemic. It has no amphibians.</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35</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Different</a:t>
            </a:r>
            <a:r>
              <a:rPr lang="sk-SK" baseline="0" dirty="0"/>
              <a:t> types of streams are recognized according to their annual pattern of water flow. </a:t>
            </a:r>
          </a:p>
          <a:p>
            <a:r>
              <a:rPr lang="sk-SK" baseline="0" dirty="0"/>
              <a:t>Permanent streams – maintain water in their channels all year. In arid areas, they typically receive almost all of their water in humid areas near their source</a:t>
            </a:r>
          </a:p>
          <a:p>
            <a:r>
              <a:rPr lang="sk-SK" baseline="0" dirty="0"/>
              <a:t>Intermittent streams – carry water only for 3 or more months, much of the year their channels are dry. They are characteristic of arid and semiarid climate regions, where they flow during the rainy seasons.</a:t>
            </a:r>
          </a:p>
          <a:p>
            <a:r>
              <a:rPr lang="sk-SK" baseline="0" dirty="0"/>
              <a:t>Ephemeral streams – in deserts; water flows in their channels only for a few hours or days after significant rainfall and even that is rare and unpredictable from year to year.</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a:t>
            </a:fld>
            <a:endParaRPr lang="sk-SK"/>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a:t>The tropics have relatively few lakes. Several conditions distinguish tropical lakes from these of the temperate zone. At low and moderate elevations,</a:t>
            </a:r>
            <a:r>
              <a:rPr lang="en-GB" baseline="0" noProof="0" dirty="0"/>
              <a:t> freezing never occur, but strong seasonality may be experienced as annual fluctuation in water level related to distinct rainy and dry seasons. There is found more species overall. </a:t>
            </a:r>
          </a:p>
          <a:p>
            <a:r>
              <a:rPr lang="en-GB" baseline="0" noProof="0" dirty="0"/>
              <a:t>All 3 lakes are known because of their great variety o</a:t>
            </a:r>
            <a:r>
              <a:rPr lang="sk-SK" baseline="0" noProof="0" dirty="0"/>
              <a:t>f</a:t>
            </a:r>
            <a:r>
              <a:rPr lang="en-GB" baseline="0" noProof="0" dirty="0"/>
              <a:t> cichlid fishes.</a:t>
            </a:r>
          </a:p>
          <a:p>
            <a:r>
              <a:rPr lang="en-GB" baseline="0" noProof="0" dirty="0"/>
              <a:t>Lake Tanganyika is the second deepest and probably the world´s second oldest lake. The greatest depth is 1470m. It has 126 species of cichlid fishes and other 67 fish species where 70% are endemic. It has also 2 species of aquatic snakes – pit viper (swims in the open water and feeds on sardines) and cobra (fishes at night). It has also 60 different species of gastropods where 50% are endemic.</a:t>
            </a:r>
            <a:endParaRPr lang="sk-SK" baseline="0" noProof="0" dirty="0"/>
          </a:p>
          <a:p>
            <a:r>
              <a:rPr lang="sk-SK" baseline="0" noProof="0" dirty="0"/>
              <a:t>Lake Malawi is the 4th deepest in the world. The biodiversity of fish is great – 245 fish species, most of them are endemic cichlid species.</a:t>
            </a:r>
            <a:endParaRPr lang="en-GB" noProof="0"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36</a:t>
            </a:fld>
            <a:endParaRPr lang="sk-SK"/>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Lake Titicaca is the highest navigable lake,</a:t>
            </a:r>
            <a:r>
              <a:rPr lang="sk-SK" baseline="0" dirty="0"/>
              <a:t> it lies in the 3810 m altitude. The diversity of species is low. There are 2 endemic reed species known as totoras, which are used for famous reed boats on lake Titicaca. The dominant benthic species are mollusks, aquatic insects are of secondary importance. The fish fauna consists of diversified group of endemic species</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37</a:t>
            </a:fld>
            <a:endParaRPr lang="sk-SK"/>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Saline lakes hold 0,008% of Earth´s water. 70%</a:t>
            </a:r>
            <a:r>
              <a:rPr lang="sk-SK" baseline="0" dirty="0"/>
              <a:t> of that is in the Caspian sea, the world´s largest lake in terms of surface area. Salinity varies from 3ppt to more than 300ppt in some hypersaline bodies of water such as Dead Sea. The Dead Sea has 10x the salt concentration of seawater. Lakes with high concentrations of salts support only very simple communities.</a:t>
            </a:r>
          </a:p>
          <a:p>
            <a:r>
              <a:rPr lang="sk-SK" baseline="0" dirty="0"/>
              <a:t>Caspian Sea´s phytoplankton is composed of about 450 species. Zoplankton is made by about 100 species. Benthic animals are hghly endemic. It has about 125 fish species. It is very important area for wintering and resting for migratory birds from all over the lands of the former Sovie Union. The only mammal of Caspian Sea is a seal.</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38</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The idealized stream begins at</a:t>
            </a:r>
            <a:r>
              <a:rPr lang="sk-SK" baseline="0" dirty="0"/>
              <a:t> a spring or seep at high elevations and becomes a torrent in the mountains, where the course is steep and full of waterfalls and the flow is shallow, fast and turbulent. The stream bottom is solid rock, and the channel contains large boulders. </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5</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baseline="0" dirty="0"/>
              <a:t>Downstream the character of the stream changes as the watershed increases in size and more water flows in the channel. The gradient becomes less steep, and the water is less turbulent, and the stream corse begins to meander as the river starts to cut lateraly into sides of its valley.</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7</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baseline="0" dirty="0"/>
              <a:t>This creates a regular pattern of shallow riffles, intermediate runs, and deep pools – each a distintly different habitat.</a:t>
            </a:r>
            <a:endParaRPr lang="sk-SK" dirty="0"/>
          </a:p>
          <a:p>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8</a:t>
            </a:fld>
            <a:endParaRPr lang="sk-S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baseline="0" dirty="0"/>
              <a:t>In the meanders, the outer banks are undercut, but deposition of sands and gravels occurs on the inside of each bend. </a:t>
            </a:r>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9</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baseline="0" dirty="0"/>
              <a:t>As a river continues downstream, it typically gets larger and larger becuase more tributaries discharge their water into it and water seeps in from groundwater. The river becomes wider, deeper and fater, but its slope flattens. In lower reaches, the river bottom is usually sandy.</a:t>
            </a:r>
            <a:endParaRPr lang="sk-SK" dirty="0"/>
          </a:p>
          <a:p>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10</a:t>
            </a:fld>
            <a:endParaRPr lang="sk-S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k-SK" dirty="0"/>
              <a:t>As a river widens its</a:t>
            </a:r>
            <a:r>
              <a:rPr lang="sk-SK" baseline="0" dirty="0"/>
              <a:t> valley, it builds a floodplain – a flat valley bottom of alluvium deposited each time the river overflows its banks. Receiding waters may leave depressions on the floodplain filled with water – floodplain lakes – and lowlying land close to the channel waterlogged and covered with freshwater marshes or swamp. Organisms in this area must be able to tolerate changes in water volume and the effects of flooding.</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The water environment varies between upstream and downstream reaches of a river and within the water column and across</a:t>
            </a:r>
            <a:r>
              <a:rPr lang="en-GB" baseline="0" noProof="0" dirty="0"/>
              <a:t> the stream at any point. Flow is smooth and swiftest in the centre of the water column. Stones and boulders in the channel introduce small but important differences because their lee or downstream sides offer still water and shelter from the fast currents near the centre of a stream. Finally, the shade of overhanging plants near the banks can cause differences in light across the width of a channel.</a:t>
            </a:r>
            <a:endParaRPr lang="en-GB" noProof="0" dirty="0"/>
          </a:p>
          <a:p>
            <a:endParaRPr lang="sk-SK" dirty="0"/>
          </a:p>
        </p:txBody>
      </p:sp>
      <p:sp>
        <p:nvSpPr>
          <p:cNvPr id="4" name="Slide Number Placeholder 3"/>
          <p:cNvSpPr>
            <a:spLocks noGrp="1"/>
          </p:cNvSpPr>
          <p:nvPr>
            <p:ph type="sldNum" sz="quarter" idx="10"/>
          </p:nvPr>
        </p:nvSpPr>
        <p:spPr/>
        <p:txBody>
          <a:bodyPr/>
          <a:lstStyle/>
          <a:p>
            <a:fld id="{254EB838-18BB-4CE7-A7FE-7B328E8CDD11}" type="slidenum">
              <a:rPr lang="sk-SK" smtClean="0"/>
              <a:pPr/>
              <a:t>11</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k-S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k-SK"/>
          </a:p>
        </p:txBody>
      </p:sp>
      <p:sp>
        <p:nvSpPr>
          <p:cNvPr id="4" name="Date Placeholder 3"/>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k-S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k-S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Date Placeholder 4"/>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k-S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7" name="Date Placeholder 6"/>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Date Placeholder 2"/>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k-S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k-S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09D371-E867-43CA-B82A-F8B37F6A8377}" type="datetimeFigureOut">
              <a:rPr lang="sk-SK" smtClean="0"/>
              <a:pPr/>
              <a:t>9. 2. 2021</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FA81F686-64DF-4BF3-86C1-A0C6A7913EDE}"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k-S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9D371-E867-43CA-B82A-F8B37F6A8377}" type="datetimeFigureOut">
              <a:rPr lang="sk-SK" smtClean="0"/>
              <a:pPr/>
              <a:t>9. 2. 2021</a:t>
            </a:fld>
            <a:endParaRPr lang="sk-S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1F686-64DF-4BF3-86C1-A0C6A7913EDE}"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benice.sk/foto/turiec/turiec/index.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76672"/>
            <a:ext cx="3026021" cy="523220"/>
          </a:xfrm>
          <a:prstGeom prst="rect">
            <a:avLst/>
          </a:prstGeom>
          <a:noFill/>
        </p:spPr>
        <p:txBody>
          <a:bodyPr wrap="none" rtlCol="0">
            <a:spAutoFit/>
          </a:bodyPr>
          <a:lstStyle/>
          <a:p>
            <a:r>
              <a:rPr lang="sk-SK" sz="2800" b="1" dirty="0"/>
              <a:t>Freshwater biomes</a:t>
            </a:r>
          </a:p>
        </p:txBody>
      </p:sp>
      <p:pic>
        <p:nvPicPr>
          <p:cNvPr id="11266" name="Picture 2" descr="http://bioexpedition.com/wp-content/uploads/2012/04/Freshwater_Biome_2_600.jpg"/>
          <p:cNvPicPr>
            <a:picLocks noChangeAspect="1" noChangeArrowheads="1"/>
          </p:cNvPicPr>
          <p:nvPr/>
        </p:nvPicPr>
        <p:blipFill>
          <a:blip r:embed="rId3" cstate="print"/>
          <a:srcRect/>
          <a:stretch>
            <a:fillRect/>
          </a:stretch>
        </p:blipFill>
        <p:spPr bwMode="auto">
          <a:xfrm>
            <a:off x="971600" y="1198526"/>
            <a:ext cx="7056784" cy="529258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_2"/>
          <p:cNvPicPr>
            <a:picLocks noChangeAspect="1" noChangeArrowheads="1"/>
          </p:cNvPicPr>
          <p:nvPr/>
        </p:nvPicPr>
        <p:blipFill>
          <a:blip r:embed="rId3" cstate="print"/>
          <a:srcRect/>
          <a:stretch>
            <a:fillRect/>
          </a:stretch>
        </p:blipFill>
        <p:spPr>
          <a:xfrm>
            <a:off x="1732430" y="0"/>
            <a:ext cx="6192838" cy="6858000"/>
          </a:xfrm>
          <a:prstGeom prst="rect">
            <a:avLst/>
          </a:prstGeom>
          <a:solidFill>
            <a:schemeClr val="bg1"/>
          </a:solid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loodplain"/>
          <p:cNvPicPr>
            <a:picLocks noChangeAspect="1" noChangeArrowheads="1"/>
          </p:cNvPicPr>
          <p:nvPr/>
        </p:nvPicPr>
        <p:blipFill>
          <a:blip r:embed="rId3" cstate="print"/>
          <a:srcRect/>
          <a:stretch>
            <a:fillRect/>
          </a:stretch>
        </p:blipFill>
        <p:spPr bwMode="auto">
          <a:xfrm>
            <a:off x="0" y="1052513"/>
            <a:ext cx="9144000" cy="504031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776" y="699247"/>
            <a:ext cx="1098249" cy="523220"/>
          </a:xfrm>
          <a:prstGeom prst="rect">
            <a:avLst/>
          </a:prstGeom>
          <a:noFill/>
        </p:spPr>
        <p:txBody>
          <a:bodyPr wrap="none" rtlCol="0">
            <a:spAutoFit/>
          </a:bodyPr>
          <a:lstStyle/>
          <a:p>
            <a:r>
              <a:rPr lang="sk-SK" sz="2800" b="1" dirty="0"/>
              <a:t>Plants</a:t>
            </a:r>
          </a:p>
        </p:txBody>
      </p:sp>
      <p:sp>
        <p:nvSpPr>
          <p:cNvPr id="3" name="TextBox 2"/>
          <p:cNvSpPr txBox="1"/>
          <p:nvPr/>
        </p:nvSpPr>
        <p:spPr>
          <a:xfrm>
            <a:off x="685800" y="1546412"/>
            <a:ext cx="7001789" cy="646331"/>
          </a:xfrm>
          <a:prstGeom prst="rect">
            <a:avLst/>
          </a:prstGeom>
          <a:noFill/>
        </p:spPr>
        <p:txBody>
          <a:bodyPr wrap="none" rtlCol="0">
            <a:spAutoFit/>
          </a:bodyPr>
          <a:lstStyle/>
          <a:p>
            <a:pPr>
              <a:buFont typeface="Arial" pitchFamily="34" charset="0"/>
              <a:buChar char="•"/>
            </a:pPr>
            <a:r>
              <a:rPr lang="sk-SK" dirty="0"/>
              <a:t> in fast-flowing upland streams – red algae, mosses, liwerworts</a:t>
            </a:r>
          </a:p>
          <a:p>
            <a:pPr>
              <a:buFont typeface="Arial" pitchFamily="34" charset="0"/>
              <a:buChar char="•"/>
            </a:pPr>
            <a:r>
              <a:rPr lang="sk-SK" dirty="0"/>
              <a:t> in tropics and subtropics – flowering plants of family Podostemonaceae</a:t>
            </a:r>
          </a:p>
        </p:txBody>
      </p:sp>
      <p:pic>
        <p:nvPicPr>
          <p:cNvPr id="2050" name="Picture 2" descr="http://media-2.web.britannica.com/eb-media/86/137386-004-2DF5806F.jpg"/>
          <p:cNvPicPr>
            <a:picLocks noChangeAspect="1" noChangeArrowheads="1"/>
          </p:cNvPicPr>
          <p:nvPr/>
        </p:nvPicPr>
        <p:blipFill>
          <a:blip r:embed="rId3" cstate="print"/>
          <a:srcRect/>
          <a:stretch>
            <a:fillRect/>
          </a:stretch>
        </p:blipFill>
        <p:spPr bwMode="auto">
          <a:xfrm>
            <a:off x="1782669" y="2314294"/>
            <a:ext cx="5238750" cy="393382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upload.wikimedia.org/wikipedia/commons/c/cb/Potamogeton_nodosus.jpg"/>
          <p:cNvPicPr>
            <a:picLocks noChangeAspect="1" noChangeArrowheads="1"/>
          </p:cNvPicPr>
          <p:nvPr/>
        </p:nvPicPr>
        <p:blipFill>
          <a:blip r:embed="rId3" cstate="print"/>
          <a:srcRect/>
          <a:stretch>
            <a:fillRect/>
          </a:stretch>
        </p:blipFill>
        <p:spPr bwMode="auto">
          <a:xfrm>
            <a:off x="0" y="1"/>
            <a:ext cx="4303059" cy="3234466"/>
          </a:xfrm>
          <a:prstGeom prst="rect">
            <a:avLst/>
          </a:prstGeom>
          <a:noFill/>
        </p:spPr>
      </p:pic>
      <p:sp>
        <p:nvSpPr>
          <p:cNvPr id="3" name="TextBox 2"/>
          <p:cNvSpPr txBox="1"/>
          <p:nvPr/>
        </p:nvSpPr>
        <p:spPr>
          <a:xfrm>
            <a:off x="2030506" y="2877671"/>
            <a:ext cx="2292615" cy="369332"/>
          </a:xfrm>
          <a:prstGeom prst="rect">
            <a:avLst/>
          </a:prstGeom>
          <a:solidFill>
            <a:schemeClr val="bg1"/>
          </a:solidFill>
        </p:spPr>
        <p:txBody>
          <a:bodyPr wrap="none" rtlCol="0">
            <a:spAutoFit/>
          </a:bodyPr>
          <a:lstStyle/>
          <a:p>
            <a:r>
              <a:rPr lang="sk-SK" i="1" dirty="0"/>
              <a:t>Potamogeton nodosus</a:t>
            </a:r>
          </a:p>
        </p:txBody>
      </p:sp>
      <p:pic>
        <p:nvPicPr>
          <p:cNvPr id="39940" name="Picture 4" descr="http://hyg.ipm.illinois.edu/photos/brazilian_elodea_lake.jpg"/>
          <p:cNvPicPr>
            <a:picLocks noChangeAspect="1" noChangeArrowheads="1"/>
          </p:cNvPicPr>
          <p:nvPr/>
        </p:nvPicPr>
        <p:blipFill>
          <a:blip r:embed="rId4" cstate="print"/>
          <a:srcRect r="7740" b="23316"/>
          <a:stretch>
            <a:fillRect/>
          </a:stretch>
        </p:blipFill>
        <p:spPr bwMode="auto">
          <a:xfrm>
            <a:off x="4310717" y="0"/>
            <a:ext cx="4833283" cy="3267635"/>
          </a:xfrm>
          <a:prstGeom prst="rect">
            <a:avLst/>
          </a:prstGeom>
          <a:noFill/>
        </p:spPr>
      </p:pic>
      <p:sp>
        <p:nvSpPr>
          <p:cNvPr id="5" name="TextBox 4"/>
          <p:cNvSpPr txBox="1"/>
          <p:nvPr/>
        </p:nvSpPr>
        <p:spPr>
          <a:xfrm>
            <a:off x="8008753" y="2882153"/>
            <a:ext cx="1135247" cy="369332"/>
          </a:xfrm>
          <a:prstGeom prst="rect">
            <a:avLst/>
          </a:prstGeom>
          <a:solidFill>
            <a:schemeClr val="bg1"/>
          </a:solidFill>
        </p:spPr>
        <p:txBody>
          <a:bodyPr wrap="none" rtlCol="0">
            <a:spAutoFit/>
          </a:bodyPr>
          <a:lstStyle/>
          <a:p>
            <a:r>
              <a:rPr lang="sk-SK" i="1" dirty="0"/>
              <a:t>Elodea sp.</a:t>
            </a:r>
          </a:p>
        </p:txBody>
      </p:sp>
      <p:pic>
        <p:nvPicPr>
          <p:cNvPr id="39942" name="Picture 6" descr="https://upload.wikimedia.org/wikipedia/commons/e/ee/Water_hyacinth.jpg"/>
          <p:cNvPicPr>
            <a:picLocks noChangeAspect="1" noChangeArrowheads="1"/>
          </p:cNvPicPr>
          <p:nvPr/>
        </p:nvPicPr>
        <p:blipFill>
          <a:blip r:embed="rId5" cstate="print"/>
          <a:srcRect/>
          <a:stretch>
            <a:fillRect/>
          </a:stretch>
        </p:blipFill>
        <p:spPr bwMode="auto">
          <a:xfrm>
            <a:off x="2173174" y="3284185"/>
            <a:ext cx="5354699" cy="3573815"/>
          </a:xfrm>
          <a:prstGeom prst="rect">
            <a:avLst/>
          </a:prstGeom>
          <a:noFill/>
        </p:spPr>
      </p:pic>
      <p:sp>
        <p:nvSpPr>
          <p:cNvPr id="7" name="TextBox 6"/>
          <p:cNvSpPr txBox="1"/>
          <p:nvPr/>
        </p:nvSpPr>
        <p:spPr>
          <a:xfrm>
            <a:off x="5424859" y="6488668"/>
            <a:ext cx="2074671" cy="369332"/>
          </a:xfrm>
          <a:prstGeom prst="rect">
            <a:avLst/>
          </a:prstGeom>
          <a:solidFill>
            <a:schemeClr val="bg1"/>
          </a:solidFill>
        </p:spPr>
        <p:txBody>
          <a:bodyPr wrap="none" rtlCol="0">
            <a:spAutoFit/>
          </a:bodyPr>
          <a:lstStyle/>
          <a:p>
            <a:r>
              <a:rPr lang="sk-SK" i="1" dirty="0"/>
              <a:t>Eichhornia crassipes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776" y="699247"/>
            <a:ext cx="1383712" cy="523220"/>
          </a:xfrm>
          <a:prstGeom prst="rect">
            <a:avLst/>
          </a:prstGeom>
          <a:noFill/>
        </p:spPr>
        <p:txBody>
          <a:bodyPr wrap="none" rtlCol="0">
            <a:spAutoFit/>
          </a:bodyPr>
          <a:lstStyle/>
          <a:p>
            <a:r>
              <a:rPr lang="sk-SK" sz="2800" b="1" dirty="0"/>
              <a:t>Animals</a:t>
            </a:r>
          </a:p>
        </p:txBody>
      </p:sp>
      <p:pic>
        <p:nvPicPr>
          <p:cNvPr id="41986" name="Picture 2" descr="http://www.flyfishusa.com/flies/callibaetis-nymph-2.jpg"/>
          <p:cNvPicPr>
            <a:picLocks noChangeAspect="1" noChangeArrowheads="1"/>
          </p:cNvPicPr>
          <p:nvPr/>
        </p:nvPicPr>
        <p:blipFill>
          <a:blip r:embed="rId3" cstate="print"/>
          <a:srcRect/>
          <a:stretch>
            <a:fillRect/>
          </a:stretch>
        </p:blipFill>
        <p:spPr bwMode="auto">
          <a:xfrm>
            <a:off x="196948" y="4250781"/>
            <a:ext cx="4572011" cy="2579083"/>
          </a:xfrm>
          <a:prstGeom prst="rect">
            <a:avLst/>
          </a:prstGeom>
          <a:noFill/>
        </p:spPr>
      </p:pic>
      <p:pic>
        <p:nvPicPr>
          <p:cNvPr id="41988" name="Picture 4" descr="http://www.fcps.edu/islandcreekes/ecology/Miscellaneous/Freshwater%20Leech/HirudoMac.jpeg"/>
          <p:cNvPicPr>
            <a:picLocks noChangeAspect="1" noChangeArrowheads="1"/>
          </p:cNvPicPr>
          <p:nvPr/>
        </p:nvPicPr>
        <p:blipFill>
          <a:blip r:embed="rId4" cstate="print"/>
          <a:srcRect l="4828"/>
          <a:stretch>
            <a:fillRect/>
          </a:stretch>
        </p:blipFill>
        <p:spPr bwMode="auto">
          <a:xfrm>
            <a:off x="4825223" y="3990515"/>
            <a:ext cx="4143042" cy="2867485"/>
          </a:xfrm>
          <a:prstGeom prst="rect">
            <a:avLst/>
          </a:prstGeom>
          <a:noFill/>
        </p:spPr>
      </p:pic>
      <p:pic>
        <p:nvPicPr>
          <p:cNvPr id="41990" name="Picture 6" descr="http://featuredcreature.com/wp-content/uploads/2013/02/caddis-fly-case-with-larvae.jpg"/>
          <p:cNvPicPr>
            <a:picLocks noChangeAspect="1" noChangeArrowheads="1"/>
          </p:cNvPicPr>
          <p:nvPr/>
        </p:nvPicPr>
        <p:blipFill>
          <a:blip r:embed="rId5" cstate="print"/>
          <a:srcRect l="6845" r="7398"/>
          <a:stretch>
            <a:fillRect/>
          </a:stretch>
        </p:blipFill>
        <p:spPr bwMode="auto">
          <a:xfrm>
            <a:off x="196952" y="1346100"/>
            <a:ext cx="4572000" cy="2853111"/>
          </a:xfrm>
          <a:prstGeom prst="rect">
            <a:avLst/>
          </a:prstGeom>
          <a:noFill/>
        </p:spPr>
      </p:pic>
      <p:pic>
        <p:nvPicPr>
          <p:cNvPr id="41992" name="Picture 8" descr="http://www.west-fly-fishing.com/entomology/others/blackfly_larva_300.jpeg"/>
          <p:cNvPicPr>
            <a:picLocks noChangeAspect="1" noChangeArrowheads="1"/>
          </p:cNvPicPr>
          <p:nvPr/>
        </p:nvPicPr>
        <p:blipFill>
          <a:blip r:embed="rId6" cstate="print"/>
          <a:srcRect l="956" b="2708"/>
          <a:stretch>
            <a:fillRect/>
          </a:stretch>
        </p:blipFill>
        <p:spPr bwMode="auto">
          <a:xfrm>
            <a:off x="4867430" y="97572"/>
            <a:ext cx="3924877" cy="385544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combat-fishing.com/foodwebstream.jpg"/>
          <p:cNvPicPr>
            <a:picLocks noChangeAspect="1" noChangeArrowheads="1"/>
          </p:cNvPicPr>
          <p:nvPr/>
        </p:nvPicPr>
        <p:blipFill>
          <a:blip r:embed="rId2" cstate="print"/>
          <a:srcRect/>
          <a:stretch>
            <a:fillRect/>
          </a:stretch>
        </p:blipFill>
        <p:spPr bwMode="auto">
          <a:xfrm>
            <a:off x="190199" y="112544"/>
            <a:ext cx="8827189" cy="661301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EPA-RCCpsd"/>
          <p:cNvPicPr>
            <a:picLocks noChangeAspect="1" noChangeArrowheads="1"/>
          </p:cNvPicPr>
          <p:nvPr/>
        </p:nvPicPr>
        <p:blipFill>
          <a:blip r:embed="rId3" cstate="print"/>
          <a:srcRect/>
          <a:stretch>
            <a:fillRect/>
          </a:stretch>
        </p:blipFill>
        <p:spPr>
          <a:xfrm>
            <a:off x="1898463" y="0"/>
            <a:ext cx="4702175"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708" y="773723"/>
            <a:ext cx="3299686" cy="523220"/>
          </a:xfrm>
          <a:prstGeom prst="rect">
            <a:avLst/>
          </a:prstGeom>
          <a:noFill/>
        </p:spPr>
        <p:txBody>
          <a:bodyPr wrap="none" rtlCol="0">
            <a:spAutoFit/>
          </a:bodyPr>
          <a:lstStyle/>
          <a:p>
            <a:r>
              <a:rPr lang="sk-SK" sz="2800" b="1" dirty="0"/>
              <a:t>Freshwater wetlands</a:t>
            </a:r>
          </a:p>
        </p:txBody>
      </p:sp>
      <p:pic>
        <p:nvPicPr>
          <p:cNvPr id="45058" name="Picture 2" descr="http://thisisbeirut.files.wordpress.com/2010/09/everglades_16114.jpg"/>
          <p:cNvPicPr>
            <a:picLocks noChangeAspect="1" noChangeArrowheads="1"/>
          </p:cNvPicPr>
          <p:nvPr/>
        </p:nvPicPr>
        <p:blipFill>
          <a:blip r:embed="rId3" cstate="print"/>
          <a:srcRect/>
          <a:stretch>
            <a:fillRect/>
          </a:stretch>
        </p:blipFill>
        <p:spPr bwMode="auto">
          <a:xfrm>
            <a:off x="732351" y="1547447"/>
            <a:ext cx="7477568" cy="493519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upload.wikimedia.org/wikipedia/commons/8/88/Pantanal_55.76W_15.40S.jpg"/>
          <p:cNvPicPr>
            <a:picLocks noChangeAspect="1" noChangeArrowheads="1"/>
          </p:cNvPicPr>
          <p:nvPr/>
        </p:nvPicPr>
        <p:blipFill>
          <a:blip r:embed="rId3" cstate="print"/>
          <a:srcRect/>
          <a:stretch>
            <a:fillRect/>
          </a:stretch>
        </p:blipFill>
        <p:spPr bwMode="auto">
          <a:xfrm>
            <a:off x="676080" y="352009"/>
            <a:ext cx="7924800" cy="6105526"/>
          </a:xfrm>
          <a:prstGeom prst="rect">
            <a:avLst/>
          </a:prstGeom>
          <a:noFill/>
        </p:spPr>
      </p:pic>
      <p:pic>
        <p:nvPicPr>
          <p:cNvPr id="49156" name="Picture 4" descr="http://tomaspetrecek.cz/wp-content/uploads/2015/11/Pantanal-2.jpg"/>
          <p:cNvPicPr>
            <a:picLocks noChangeAspect="1" noChangeArrowheads="1"/>
          </p:cNvPicPr>
          <p:nvPr/>
        </p:nvPicPr>
        <p:blipFill>
          <a:blip r:embed="rId4" cstate="print"/>
          <a:srcRect/>
          <a:stretch>
            <a:fillRect/>
          </a:stretch>
        </p:blipFill>
        <p:spPr bwMode="auto">
          <a:xfrm>
            <a:off x="-18771" y="303090"/>
            <a:ext cx="9169146" cy="6168047"/>
          </a:xfrm>
          <a:prstGeom prst="rect">
            <a:avLst/>
          </a:prstGeom>
          <a:noFill/>
        </p:spPr>
      </p:pic>
      <p:pic>
        <p:nvPicPr>
          <p:cNvPr id="49158" name="Picture 6" descr="http://www.brasilvip.net/wp-content/uploads/2013/12/pantanal.jpg"/>
          <p:cNvPicPr>
            <a:picLocks noChangeAspect="1" noChangeArrowheads="1"/>
          </p:cNvPicPr>
          <p:nvPr/>
        </p:nvPicPr>
        <p:blipFill>
          <a:blip r:embed="rId5" cstate="print"/>
          <a:srcRect/>
          <a:stretch>
            <a:fillRect/>
          </a:stretch>
        </p:blipFill>
        <p:spPr bwMode="auto">
          <a:xfrm>
            <a:off x="267285" y="196952"/>
            <a:ext cx="8567225" cy="6532511"/>
          </a:xfrm>
          <a:prstGeom prst="rect">
            <a:avLst/>
          </a:prstGeom>
          <a:noFill/>
        </p:spPr>
      </p:pic>
      <p:pic>
        <p:nvPicPr>
          <p:cNvPr id="49160" name="Picture 8" descr="http://www.gepog.org/sites/default/files/phototeque/Jacana%20jacana%2012_08_12%20carapak%20mga.jpeg"/>
          <p:cNvPicPr>
            <a:picLocks noChangeAspect="1" noChangeArrowheads="1"/>
          </p:cNvPicPr>
          <p:nvPr/>
        </p:nvPicPr>
        <p:blipFill>
          <a:blip r:embed="rId6" cstate="print"/>
          <a:srcRect/>
          <a:stretch>
            <a:fillRect/>
          </a:stretch>
        </p:blipFill>
        <p:spPr bwMode="auto">
          <a:xfrm>
            <a:off x="0" y="633047"/>
            <a:ext cx="9150560" cy="5683356"/>
          </a:xfrm>
          <a:prstGeom prst="rect">
            <a:avLst/>
          </a:prstGeom>
          <a:noFill/>
        </p:spPr>
      </p:pic>
      <p:pic>
        <p:nvPicPr>
          <p:cNvPr id="49162" name="Picture 10" descr="http://www.hipernoticias.com.br/storage/webdisco/2013/10/11/708x531/638babfa0cffbebbe7b5d27969c6963c.jpg"/>
          <p:cNvPicPr>
            <a:picLocks noChangeAspect="1" noChangeArrowheads="1"/>
          </p:cNvPicPr>
          <p:nvPr/>
        </p:nvPicPr>
        <p:blipFill>
          <a:blip r:embed="rId7" cstate="print"/>
          <a:srcRect/>
          <a:stretch>
            <a:fillRect/>
          </a:stretch>
        </p:blipFill>
        <p:spPr bwMode="auto">
          <a:xfrm>
            <a:off x="-1" y="418560"/>
            <a:ext cx="9142167" cy="6094778"/>
          </a:xfrm>
          <a:prstGeom prst="rect">
            <a:avLst/>
          </a:prstGeom>
          <a:noFill/>
        </p:spPr>
      </p:pic>
      <p:pic>
        <p:nvPicPr>
          <p:cNvPr id="49164" name="Picture 12" descr="http://img.burrard-lucas.com/brazil/full/ring-tailed_coati.jpg"/>
          <p:cNvPicPr>
            <a:picLocks noChangeAspect="1" noChangeArrowheads="1"/>
          </p:cNvPicPr>
          <p:nvPr/>
        </p:nvPicPr>
        <p:blipFill>
          <a:blip r:embed="rId8" cstate="print"/>
          <a:srcRect/>
          <a:stretch>
            <a:fillRect/>
          </a:stretch>
        </p:blipFill>
        <p:spPr bwMode="auto">
          <a:xfrm>
            <a:off x="-28137" y="354941"/>
            <a:ext cx="9222263" cy="61443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ox(in)">
                                      <p:cBhvr>
                                        <p:cTn id="7" dur="500"/>
                                        <p:tgtEl>
                                          <p:spTgt spid="491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9158"/>
                                        </p:tgtEl>
                                        <p:attrNameLst>
                                          <p:attrName>style.visibility</p:attrName>
                                        </p:attrNameLst>
                                      </p:cBhvr>
                                      <p:to>
                                        <p:strVal val="visible"/>
                                      </p:to>
                                    </p:set>
                                    <p:animEffect transition="in" filter="box(in)">
                                      <p:cBhvr>
                                        <p:cTn id="12" dur="500"/>
                                        <p:tgtEl>
                                          <p:spTgt spid="4915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9160"/>
                                        </p:tgtEl>
                                        <p:attrNameLst>
                                          <p:attrName>style.visibility</p:attrName>
                                        </p:attrNameLst>
                                      </p:cBhvr>
                                      <p:to>
                                        <p:strVal val="visible"/>
                                      </p:to>
                                    </p:set>
                                    <p:animEffect transition="in" filter="box(in)">
                                      <p:cBhvr>
                                        <p:cTn id="17" dur="500"/>
                                        <p:tgtEl>
                                          <p:spTgt spid="4916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box(in)">
                                      <p:cBhvr>
                                        <p:cTn id="22" dur="500"/>
                                        <p:tgtEl>
                                          <p:spTgt spid="4916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9164"/>
                                        </p:tgtEl>
                                        <p:attrNameLst>
                                          <p:attrName>style.visibility</p:attrName>
                                        </p:attrNameLst>
                                      </p:cBhvr>
                                      <p:to>
                                        <p:strVal val="visible"/>
                                      </p:to>
                                    </p:set>
                                    <p:animEffect transition="in" filter="box(in)">
                                      <p:cBhvr>
                                        <p:cTn id="27" dur="500"/>
                                        <p:tgtEl>
                                          <p:spTgt spid="49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cqj.dk/foto/fishing/pacu-teeth.jpg"/>
          <p:cNvPicPr>
            <a:picLocks noChangeAspect="1" noChangeArrowheads="1"/>
          </p:cNvPicPr>
          <p:nvPr/>
        </p:nvPicPr>
        <p:blipFill>
          <a:blip r:embed="rId3" cstate="print"/>
          <a:srcRect/>
          <a:stretch>
            <a:fillRect/>
          </a:stretch>
        </p:blipFill>
        <p:spPr bwMode="auto">
          <a:xfrm>
            <a:off x="304794" y="539015"/>
            <a:ext cx="8608597" cy="5896891"/>
          </a:xfrm>
          <a:prstGeom prst="rect">
            <a:avLst/>
          </a:prstGeom>
          <a:noFill/>
        </p:spPr>
      </p:pic>
      <p:pic>
        <p:nvPicPr>
          <p:cNvPr id="51204" name="Picture 4" descr="http://216.243.140.217/images/uploads/full_frame/5210/wetpixelff_marcelo_krause_pantanal_02__large.jpg"/>
          <p:cNvPicPr>
            <a:picLocks noChangeAspect="1" noChangeArrowheads="1"/>
          </p:cNvPicPr>
          <p:nvPr/>
        </p:nvPicPr>
        <p:blipFill>
          <a:blip r:embed="rId4" cstate="print"/>
          <a:srcRect/>
          <a:stretch>
            <a:fillRect/>
          </a:stretch>
        </p:blipFill>
        <p:spPr bwMode="auto">
          <a:xfrm>
            <a:off x="87084" y="484476"/>
            <a:ext cx="8953500" cy="5943601"/>
          </a:xfrm>
          <a:prstGeom prst="rect">
            <a:avLst/>
          </a:prstGeom>
          <a:noFill/>
        </p:spPr>
      </p:pic>
      <p:pic>
        <p:nvPicPr>
          <p:cNvPr id="51206" name="Picture 6" descr="http://www.wildlifetimes.com/wp-content/uploads/2014/09/anaconda-1024x682.jpg"/>
          <p:cNvPicPr>
            <a:picLocks noChangeAspect="1" noChangeArrowheads="1"/>
          </p:cNvPicPr>
          <p:nvPr/>
        </p:nvPicPr>
        <p:blipFill>
          <a:blip r:embed="rId5" cstate="print"/>
          <a:srcRect/>
          <a:stretch>
            <a:fillRect/>
          </a:stretch>
        </p:blipFill>
        <p:spPr bwMode="auto">
          <a:xfrm>
            <a:off x="0" y="390580"/>
            <a:ext cx="9144000" cy="6090048"/>
          </a:xfrm>
          <a:prstGeom prst="rect">
            <a:avLst/>
          </a:prstGeom>
          <a:noFill/>
        </p:spPr>
      </p:pic>
      <p:pic>
        <p:nvPicPr>
          <p:cNvPr id="51208" name="Picture 8" descr="http://imgc.allpostersimages.com/images/P-473-488-90/64/6465/JXUH100Z/posters/mary-ann-mcdonald-capybara-hydrochoerus-hydrochaeris-pantanal-brazil-south-america.jpg"/>
          <p:cNvPicPr>
            <a:picLocks noChangeAspect="1" noChangeArrowheads="1"/>
          </p:cNvPicPr>
          <p:nvPr/>
        </p:nvPicPr>
        <p:blipFill>
          <a:blip r:embed="rId6" cstate="print"/>
          <a:srcRect/>
          <a:stretch>
            <a:fillRect/>
          </a:stretch>
        </p:blipFill>
        <p:spPr bwMode="auto">
          <a:xfrm>
            <a:off x="362858" y="212409"/>
            <a:ext cx="8506457" cy="6384339"/>
          </a:xfrm>
          <a:prstGeom prst="rect">
            <a:avLst/>
          </a:prstGeom>
          <a:noFill/>
        </p:spPr>
      </p:pic>
      <p:pic>
        <p:nvPicPr>
          <p:cNvPr id="51210" name="Picture 10" descr="https://s-media-cache-ak0.pinimg.com/736x/11/4c/5a/114c5a2cb7c31ae45e07dc3b9a0839df.jpg"/>
          <p:cNvPicPr>
            <a:picLocks noChangeAspect="1" noChangeArrowheads="1"/>
          </p:cNvPicPr>
          <p:nvPr/>
        </p:nvPicPr>
        <p:blipFill>
          <a:blip r:embed="rId7" cstate="print"/>
          <a:srcRect/>
          <a:stretch>
            <a:fillRect/>
          </a:stretch>
        </p:blipFill>
        <p:spPr bwMode="auto">
          <a:xfrm>
            <a:off x="0" y="351690"/>
            <a:ext cx="9144000" cy="6096000"/>
          </a:xfrm>
          <a:prstGeom prst="rect">
            <a:avLst/>
          </a:prstGeom>
          <a:noFill/>
        </p:spPr>
      </p:pic>
      <p:pic>
        <p:nvPicPr>
          <p:cNvPr id="51212" name="Picture 12" descr="https://flightofthecondors.files.wordpress.com/2013/04/wpid-photo-14042013-142-am.jpg"/>
          <p:cNvPicPr>
            <a:picLocks noChangeAspect="1" noChangeArrowheads="1"/>
          </p:cNvPicPr>
          <p:nvPr/>
        </p:nvPicPr>
        <p:blipFill>
          <a:blip r:embed="rId8" cstate="print"/>
          <a:srcRect l="2928" r="5247"/>
          <a:stretch>
            <a:fillRect/>
          </a:stretch>
        </p:blipFill>
        <p:spPr bwMode="auto">
          <a:xfrm>
            <a:off x="6917" y="126612"/>
            <a:ext cx="9144000" cy="66371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box(in)">
                                      <p:cBhvr>
                                        <p:cTn id="7" dur="500"/>
                                        <p:tgtEl>
                                          <p:spTgt spid="51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box(in)">
                                      <p:cBhvr>
                                        <p:cTn id="12" dur="500"/>
                                        <p:tgtEl>
                                          <p:spTgt spid="512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208"/>
                                        </p:tgtEl>
                                        <p:attrNameLst>
                                          <p:attrName>style.visibility</p:attrName>
                                        </p:attrNameLst>
                                      </p:cBhvr>
                                      <p:to>
                                        <p:strVal val="visible"/>
                                      </p:to>
                                    </p:set>
                                    <p:animEffect transition="in" filter="box(in)">
                                      <p:cBhvr>
                                        <p:cTn id="17" dur="500"/>
                                        <p:tgtEl>
                                          <p:spTgt spid="5120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1210"/>
                                        </p:tgtEl>
                                        <p:attrNameLst>
                                          <p:attrName>style.visibility</p:attrName>
                                        </p:attrNameLst>
                                      </p:cBhvr>
                                      <p:to>
                                        <p:strVal val="visible"/>
                                      </p:to>
                                    </p:set>
                                    <p:animEffect transition="in" filter="box(in)">
                                      <p:cBhvr>
                                        <p:cTn id="22" dur="500"/>
                                        <p:tgtEl>
                                          <p:spTgt spid="512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1212"/>
                                        </p:tgtEl>
                                        <p:attrNameLst>
                                          <p:attrName>style.visibility</p:attrName>
                                        </p:attrNameLst>
                                      </p:cBhvr>
                                      <p:to>
                                        <p:strVal val="visible"/>
                                      </p:to>
                                    </p:set>
                                    <p:animEffect transition="in" filter="box(in)">
                                      <p:cBhvr>
                                        <p:cTn id="27" dur="500"/>
                                        <p:tgtEl>
                                          <p:spTgt spid="51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76672"/>
            <a:ext cx="2996590" cy="523220"/>
          </a:xfrm>
          <a:prstGeom prst="rect">
            <a:avLst/>
          </a:prstGeom>
          <a:noFill/>
        </p:spPr>
        <p:txBody>
          <a:bodyPr wrap="none" rtlCol="0">
            <a:spAutoFit/>
          </a:bodyPr>
          <a:lstStyle/>
          <a:p>
            <a:r>
              <a:rPr lang="sk-SK" sz="2800" b="1" dirty="0"/>
              <a:t>Rivers and streams</a:t>
            </a:r>
          </a:p>
        </p:txBody>
      </p:sp>
      <p:pic>
        <p:nvPicPr>
          <p:cNvPr id="16386" name="Picture 2" descr="http://www.nature.org/cs/groups/webcontent/@web/@lakesrivers/documents/media/iliamna-lake-ak-splash.jpg"/>
          <p:cNvPicPr>
            <a:picLocks noChangeAspect="1" noChangeArrowheads="1"/>
          </p:cNvPicPr>
          <p:nvPr/>
        </p:nvPicPr>
        <p:blipFill>
          <a:blip r:embed="rId3" cstate="print"/>
          <a:srcRect/>
          <a:stretch>
            <a:fillRect/>
          </a:stretch>
        </p:blipFill>
        <p:spPr bwMode="auto">
          <a:xfrm>
            <a:off x="395536" y="1244334"/>
            <a:ext cx="8208912" cy="513057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843" y="731520"/>
            <a:ext cx="2372765" cy="523220"/>
          </a:xfrm>
          <a:prstGeom prst="rect">
            <a:avLst/>
          </a:prstGeom>
          <a:noFill/>
        </p:spPr>
        <p:txBody>
          <a:bodyPr wrap="none" rtlCol="0">
            <a:spAutoFit/>
          </a:bodyPr>
          <a:lstStyle/>
          <a:p>
            <a:r>
              <a:rPr lang="sk-SK" sz="2800" b="1" dirty="0"/>
              <a:t>Human impact</a:t>
            </a:r>
          </a:p>
        </p:txBody>
      </p:sp>
      <p:sp>
        <p:nvSpPr>
          <p:cNvPr id="3" name="TextBox 2"/>
          <p:cNvSpPr txBox="1"/>
          <p:nvPr/>
        </p:nvSpPr>
        <p:spPr>
          <a:xfrm>
            <a:off x="872197" y="1786597"/>
            <a:ext cx="7361182" cy="2585323"/>
          </a:xfrm>
          <a:prstGeom prst="rect">
            <a:avLst/>
          </a:prstGeom>
          <a:noFill/>
        </p:spPr>
        <p:txBody>
          <a:bodyPr wrap="none" rtlCol="0">
            <a:spAutoFit/>
          </a:bodyPr>
          <a:lstStyle/>
          <a:p>
            <a:pPr>
              <a:buFont typeface="Arial" pitchFamily="34" charset="0"/>
              <a:buChar char="•"/>
            </a:pPr>
            <a:r>
              <a:rPr lang="en-GB" dirty="0"/>
              <a:t> dams</a:t>
            </a:r>
          </a:p>
          <a:p>
            <a:pPr>
              <a:buFont typeface="Arial" pitchFamily="34" charset="0"/>
              <a:buChar char="•"/>
            </a:pPr>
            <a:r>
              <a:rPr lang="en-GB" dirty="0"/>
              <a:t> increase d production of game fish</a:t>
            </a:r>
          </a:p>
          <a:p>
            <a:pPr>
              <a:buFont typeface="Arial" pitchFamily="34" charset="0"/>
              <a:buChar char="•"/>
            </a:pPr>
            <a:r>
              <a:rPr lang="en-GB" dirty="0"/>
              <a:t> exotic species</a:t>
            </a:r>
          </a:p>
          <a:p>
            <a:pPr>
              <a:buFont typeface="Arial" pitchFamily="34" charset="0"/>
              <a:buChar char="•"/>
            </a:pPr>
            <a:r>
              <a:rPr lang="en-GB" dirty="0"/>
              <a:t> water pollution</a:t>
            </a:r>
          </a:p>
          <a:p>
            <a:pPr>
              <a:buFont typeface="Arial" pitchFamily="34" charset="0"/>
              <a:buChar char="•"/>
            </a:pPr>
            <a:r>
              <a:rPr lang="en-GB" dirty="0"/>
              <a:t> low pH due to acid rains</a:t>
            </a:r>
          </a:p>
          <a:p>
            <a:pPr>
              <a:buFont typeface="Arial" pitchFamily="34" charset="0"/>
              <a:buChar char="•"/>
            </a:pPr>
            <a:r>
              <a:rPr lang="en-GB" dirty="0"/>
              <a:t> </a:t>
            </a:r>
            <a:r>
              <a:rPr lang="en-GB" dirty="0" err="1"/>
              <a:t>eutrophication</a:t>
            </a:r>
            <a:endParaRPr lang="en-GB" dirty="0"/>
          </a:p>
          <a:p>
            <a:pPr>
              <a:buFont typeface="Arial" pitchFamily="34" charset="0"/>
              <a:buChar char="•"/>
            </a:pPr>
            <a:r>
              <a:rPr lang="en-GB" dirty="0"/>
              <a:t> decrease in dissolved oxygen content</a:t>
            </a:r>
            <a:endParaRPr lang="sk-SK" dirty="0"/>
          </a:p>
          <a:p>
            <a:pPr>
              <a:buFont typeface="Arial" pitchFamily="34" charset="0"/>
              <a:buChar char="•"/>
            </a:pPr>
            <a:r>
              <a:rPr lang="sk-SK" dirty="0"/>
              <a:t> removal of riverside plants – reduction of shade and cover for life in stream</a:t>
            </a:r>
          </a:p>
          <a:p>
            <a:pPr>
              <a:buFont typeface="Arial" pitchFamily="34" charset="0"/>
              <a:buChar char="•"/>
            </a:pPr>
            <a:r>
              <a:rPr lang="sk-SK" dirty="0"/>
              <a:t> fishing, birdwatching – disturbance of nesting birds</a:t>
            </a:r>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908" y="520498"/>
            <a:ext cx="2640275" cy="523220"/>
          </a:xfrm>
          <a:prstGeom prst="rect">
            <a:avLst/>
          </a:prstGeom>
          <a:noFill/>
        </p:spPr>
        <p:txBody>
          <a:bodyPr wrap="none" rtlCol="0">
            <a:spAutoFit/>
          </a:bodyPr>
          <a:lstStyle/>
          <a:p>
            <a:r>
              <a:rPr lang="sk-SK" sz="2800" b="1" dirty="0"/>
              <a:t>Lakes and ponds</a:t>
            </a:r>
          </a:p>
        </p:txBody>
      </p:sp>
      <p:pic>
        <p:nvPicPr>
          <p:cNvPr id="52226" name="Picture 2" descr="https://upload.wikimedia.org/wikipedia/commons/9/97/Emerald_Bay.jpg"/>
          <p:cNvPicPr>
            <a:picLocks noChangeAspect="1" noChangeArrowheads="1"/>
          </p:cNvPicPr>
          <p:nvPr/>
        </p:nvPicPr>
        <p:blipFill>
          <a:blip r:embed="rId3" cstate="print"/>
          <a:srcRect/>
          <a:stretch>
            <a:fillRect/>
          </a:stretch>
        </p:blipFill>
        <p:spPr bwMode="auto">
          <a:xfrm>
            <a:off x="616317" y="1350293"/>
            <a:ext cx="8154898" cy="530372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287" y="309490"/>
            <a:ext cx="2965684" cy="461665"/>
          </a:xfrm>
          <a:prstGeom prst="rect">
            <a:avLst/>
          </a:prstGeom>
          <a:noFill/>
        </p:spPr>
        <p:txBody>
          <a:bodyPr wrap="none" rtlCol="0">
            <a:spAutoFit/>
          </a:bodyPr>
          <a:lstStyle/>
          <a:p>
            <a:r>
              <a:rPr lang="sk-SK" sz="2400" b="1" dirty="0"/>
              <a:t>The lake environment</a:t>
            </a:r>
          </a:p>
        </p:txBody>
      </p:sp>
      <p:pic>
        <p:nvPicPr>
          <p:cNvPr id="1028" name="Picture 4" descr="http://www.aquatic.uoguelph.ca/lakes/images/strat.gif"/>
          <p:cNvPicPr>
            <a:picLocks noChangeAspect="1" noChangeArrowheads="1"/>
          </p:cNvPicPr>
          <p:nvPr/>
        </p:nvPicPr>
        <p:blipFill>
          <a:blip r:embed="rId3" cstate="print"/>
          <a:srcRect/>
          <a:stretch>
            <a:fillRect/>
          </a:stretch>
        </p:blipFill>
        <p:spPr bwMode="auto">
          <a:xfrm>
            <a:off x="901156" y="1561561"/>
            <a:ext cx="7562893" cy="4797035"/>
          </a:xfrm>
          <a:prstGeom prst="rect">
            <a:avLst/>
          </a:prstGeom>
          <a:noFill/>
        </p:spPr>
      </p:pic>
      <p:pic>
        <p:nvPicPr>
          <p:cNvPr id="1026" name="Picture 2" descr="https://lakeecosystems2014.files.wordpress.com/2014/07/lake-strat.gif"/>
          <p:cNvPicPr>
            <a:picLocks noChangeAspect="1" noChangeArrowheads="1"/>
          </p:cNvPicPr>
          <p:nvPr/>
        </p:nvPicPr>
        <p:blipFill>
          <a:blip r:embed="rId4" cstate="print"/>
          <a:srcRect/>
          <a:stretch>
            <a:fillRect/>
          </a:stretch>
        </p:blipFill>
        <p:spPr bwMode="auto">
          <a:xfrm>
            <a:off x="197774" y="1533376"/>
            <a:ext cx="8724034" cy="48309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ox(i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ox(i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kascomarine.com/wp-content/uploads/2014/01/stratification.gif"/>
          <p:cNvPicPr>
            <a:picLocks noChangeAspect="1" noChangeArrowheads="1"/>
          </p:cNvPicPr>
          <p:nvPr/>
        </p:nvPicPr>
        <p:blipFill>
          <a:blip r:embed="rId3" cstate="print"/>
          <a:srcRect/>
          <a:stretch>
            <a:fillRect/>
          </a:stretch>
        </p:blipFill>
        <p:spPr bwMode="auto">
          <a:xfrm>
            <a:off x="478302" y="750296"/>
            <a:ext cx="7920110" cy="562327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 y="267272"/>
            <a:ext cx="2662652" cy="1477328"/>
          </a:xfrm>
          <a:prstGeom prst="rect">
            <a:avLst/>
          </a:prstGeom>
          <a:noFill/>
        </p:spPr>
        <p:txBody>
          <a:bodyPr wrap="none" rtlCol="0">
            <a:spAutoFit/>
          </a:bodyPr>
          <a:lstStyle/>
          <a:p>
            <a:r>
              <a:rPr lang="sk-SK" b="1" dirty="0"/>
              <a:t>Oligotrophic lakes</a:t>
            </a:r>
          </a:p>
          <a:p>
            <a:pPr>
              <a:buFont typeface="Arial" pitchFamily="34" charset="0"/>
              <a:buChar char="•"/>
            </a:pPr>
            <a:r>
              <a:rPr lang="sk-SK" dirty="0"/>
              <a:t> few nutrients</a:t>
            </a:r>
          </a:p>
          <a:p>
            <a:pPr>
              <a:buFont typeface="Arial" pitchFamily="34" charset="0"/>
              <a:buChar char="•"/>
            </a:pPr>
            <a:r>
              <a:rPr lang="sk-SK" dirty="0"/>
              <a:t> clear water</a:t>
            </a:r>
          </a:p>
          <a:p>
            <a:pPr>
              <a:buFont typeface="Arial" pitchFamily="34" charset="0"/>
              <a:buChar char="•"/>
            </a:pPr>
            <a:r>
              <a:rPr lang="sk-SK" dirty="0"/>
              <a:t> few phytoplankters</a:t>
            </a:r>
          </a:p>
          <a:p>
            <a:pPr>
              <a:buFont typeface="Arial" pitchFamily="34" charset="0"/>
              <a:buChar char="•"/>
            </a:pPr>
            <a:r>
              <a:rPr lang="sk-SK" dirty="0"/>
              <a:t> low density of animal life</a:t>
            </a:r>
          </a:p>
        </p:txBody>
      </p:sp>
      <p:sp>
        <p:nvSpPr>
          <p:cNvPr id="3" name="TextBox 2"/>
          <p:cNvSpPr txBox="1"/>
          <p:nvPr/>
        </p:nvSpPr>
        <p:spPr>
          <a:xfrm>
            <a:off x="560360" y="1967152"/>
            <a:ext cx="3129255" cy="1200329"/>
          </a:xfrm>
          <a:prstGeom prst="rect">
            <a:avLst/>
          </a:prstGeom>
          <a:noFill/>
        </p:spPr>
        <p:txBody>
          <a:bodyPr wrap="none" rtlCol="0">
            <a:spAutoFit/>
          </a:bodyPr>
          <a:lstStyle/>
          <a:p>
            <a:r>
              <a:rPr lang="sk-SK" b="1" dirty="0"/>
              <a:t>Mesotrophic lakes</a:t>
            </a:r>
          </a:p>
          <a:p>
            <a:pPr>
              <a:buFont typeface="Arial" pitchFamily="34" charset="0"/>
              <a:buChar char="•"/>
            </a:pPr>
            <a:r>
              <a:rPr lang="sk-SK" dirty="0"/>
              <a:t> enough nutrients</a:t>
            </a:r>
          </a:p>
          <a:p>
            <a:pPr>
              <a:buFont typeface="Arial" pitchFamily="34" charset="0"/>
              <a:buChar char="•"/>
            </a:pPr>
            <a:r>
              <a:rPr lang="sk-SK" dirty="0"/>
              <a:t> dissolved gasses</a:t>
            </a:r>
          </a:p>
          <a:p>
            <a:pPr>
              <a:buFont typeface="Arial" pitchFamily="34" charset="0"/>
              <a:buChar char="•"/>
            </a:pPr>
            <a:r>
              <a:rPr lang="sk-SK" dirty="0"/>
              <a:t> diverse community of animals</a:t>
            </a:r>
          </a:p>
        </p:txBody>
      </p:sp>
      <p:sp>
        <p:nvSpPr>
          <p:cNvPr id="4" name="TextBox 3"/>
          <p:cNvSpPr txBox="1"/>
          <p:nvPr/>
        </p:nvSpPr>
        <p:spPr>
          <a:xfrm>
            <a:off x="558012" y="3399740"/>
            <a:ext cx="6507166" cy="1200329"/>
          </a:xfrm>
          <a:prstGeom prst="rect">
            <a:avLst/>
          </a:prstGeom>
          <a:noFill/>
        </p:spPr>
        <p:txBody>
          <a:bodyPr wrap="none" rtlCol="0">
            <a:spAutoFit/>
          </a:bodyPr>
          <a:lstStyle/>
          <a:p>
            <a:r>
              <a:rPr lang="sk-SK" b="1" dirty="0"/>
              <a:t>Dystrophic lakes</a:t>
            </a:r>
          </a:p>
          <a:p>
            <a:pPr>
              <a:buFont typeface="Arial" pitchFamily="34" charset="0"/>
              <a:buChar char="•"/>
            </a:pPr>
            <a:r>
              <a:rPr lang="sk-SK" dirty="0"/>
              <a:t> black or brown water from a high content of humic or tannic acids</a:t>
            </a:r>
          </a:p>
          <a:p>
            <a:pPr>
              <a:buFont typeface="Arial" pitchFamily="34" charset="0"/>
              <a:buChar char="•"/>
            </a:pPr>
            <a:r>
              <a:rPr lang="sk-SK" dirty="0"/>
              <a:t> very acidic and low in carbonates</a:t>
            </a:r>
          </a:p>
          <a:p>
            <a:pPr>
              <a:buFont typeface="Arial" pitchFamily="34" charset="0"/>
              <a:buChar char="•"/>
            </a:pPr>
            <a:r>
              <a:rPr lang="sk-SK" dirty="0"/>
              <a:t> distinctive community of acid tolerant aquatic plants</a:t>
            </a:r>
          </a:p>
        </p:txBody>
      </p:sp>
      <p:sp>
        <p:nvSpPr>
          <p:cNvPr id="5" name="TextBox 4"/>
          <p:cNvSpPr txBox="1"/>
          <p:nvPr/>
        </p:nvSpPr>
        <p:spPr>
          <a:xfrm>
            <a:off x="560363" y="4766684"/>
            <a:ext cx="4404604" cy="1754326"/>
          </a:xfrm>
          <a:prstGeom prst="rect">
            <a:avLst/>
          </a:prstGeom>
          <a:noFill/>
        </p:spPr>
        <p:txBody>
          <a:bodyPr wrap="none" rtlCol="0">
            <a:spAutoFit/>
          </a:bodyPr>
          <a:lstStyle/>
          <a:p>
            <a:r>
              <a:rPr lang="sk-SK" b="1" dirty="0"/>
              <a:t>Eutrophic lakes</a:t>
            </a:r>
          </a:p>
          <a:p>
            <a:pPr>
              <a:buFont typeface="Arial" pitchFamily="34" charset="0"/>
              <a:buChar char="•"/>
            </a:pPr>
            <a:r>
              <a:rPr lang="sk-SK" dirty="0"/>
              <a:t> nutrients rich</a:t>
            </a:r>
          </a:p>
          <a:p>
            <a:pPr>
              <a:buFont typeface="Arial" pitchFamily="34" charset="0"/>
              <a:buChar char="•"/>
            </a:pPr>
            <a:r>
              <a:rPr lang="sk-SK" dirty="0"/>
              <a:t> greenish – abundance of phytoplankters</a:t>
            </a:r>
          </a:p>
          <a:p>
            <a:pPr>
              <a:buFont typeface="Arial" pitchFamily="34" charset="0"/>
              <a:buChar char="•"/>
            </a:pPr>
            <a:r>
              <a:rPr lang="sk-SK" dirty="0"/>
              <a:t> shallow – accumulation of sediments</a:t>
            </a:r>
          </a:p>
          <a:p>
            <a:pPr>
              <a:buFont typeface="Arial" pitchFamily="34" charset="0"/>
              <a:buChar char="•"/>
            </a:pPr>
            <a:r>
              <a:rPr lang="sk-SK" dirty="0"/>
              <a:t> low concentrations of oxygen</a:t>
            </a:r>
          </a:p>
          <a:p>
            <a:pPr>
              <a:buFont typeface="Arial" pitchFamily="34" charset="0"/>
              <a:buChar char="•"/>
            </a:pPr>
            <a:r>
              <a:rPr lang="sk-SK" dirty="0"/>
              <a:t> large number of individuals in a few species</a:t>
            </a:r>
          </a:p>
        </p:txBody>
      </p:sp>
      <p:pic>
        <p:nvPicPr>
          <p:cNvPr id="57346" name="Picture 2" descr="http://3.bp.blogspot.com/-w-iT0bcX5zU/UgJziyCvobI/AAAAAAAAAIQ/VWAXkLYmyqs/s1600/Lake+comparisons.jpg"/>
          <p:cNvPicPr>
            <a:picLocks noChangeAspect="1" noChangeArrowheads="1"/>
          </p:cNvPicPr>
          <p:nvPr/>
        </p:nvPicPr>
        <p:blipFill>
          <a:blip r:embed="rId2" cstate="print"/>
          <a:srcRect l="1279" t="5066" r="3368" b="3747"/>
          <a:stretch>
            <a:fillRect/>
          </a:stretch>
        </p:blipFill>
        <p:spPr bwMode="auto">
          <a:xfrm>
            <a:off x="3896753" y="70336"/>
            <a:ext cx="5176911" cy="32918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box(in)">
                                      <p:cBhvr>
                                        <p:cTn id="7"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rmbel.info/wp-content/uploads/2013/04/OligotrophicLake.jpg"/>
          <p:cNvPicPr>
            <a:picLocks noChangeAspect="1" noChangeArrowheads="1"/>
          </p:cNvPicPr>
          <p:nvPr/>
        </p:nvPicPr>
        <p:blipFill>
          <a:blip r:embed="rId2" cstate="print"/>
          <a:srcRect/>
          <a:stretch>
            <a:fillRect/>
          </a:stretch>
        </p:blipFill>
        <p:spPr bwMode="auto">
          <a:xfrm>
            <a:off x="21228" y="1561515"/>
            <a:ext cx="3017391" cy="4166874"/>
          </a:xfrm>
          <a:prstGeom prst="rect">
            <a:avLst/>
          </a:prstGeom>
          <a:noFill/>
        </p:spPr>
      </p:pic>
      <p:pic>
        <p:nvPicPr>
          <p:cNvPr id="56324" name="Picture 4" descr="http://rmbel.info/wp-content/uploads/2013/04/MesotrophicLake.jpg"/>
          <p:cNvPicPr>
            <a:picLocks noChangeAspect="1" noChangeArrowheads="1"/>
          </p:cNvPicPr>
          <p:nvPr/>
        </p:nvPicPr>
        <p:blipFill>
          <a:blip r:embed="rId3" cstate="print"/>
          <a:srcRect/>
          <a:stretch>
            <a:fillRect/>
          </a:stretch>
        </p:blipFill>
        <p:spPr bwMode="auto">
          <a:xfrm>
            <a:off x="3082279" y="1575582"/>
            <a:ext cx="2994963" cy="4135901"/>
          </a:xfrm>
          <a:prstGeom prst="rect">
            <a:avLst/>
          </a:prstGeom>
          <a:noFill/>
        </p:spPr>
      </p:pic>
      <p:pic>
        <p:nvPicPr>
          <p:cNvPr id="56328" name="Picture 8" descr="http://rmbel.info/wp-content/uploads/2013/04/EutrophicLake.jpg"/>
          <p:cNvPicPr>
            <a:picLocks noChangeAspect="1" noChangeArrowheads="1"/>
          </p:cNvPicPr>
          <p:nvPr/>
        </p:nvPicPr>
        <p:blipFill>
          <a:blip r:embed="rId4" cstate="print"/>
          <a:srcRect/>
          <a:stretch>
            <a:fillRect/>
          </a:stretch>
        </p:blipFill>
        <p:spPr bwMode="auto">
          <a:xfrm>
            <a:off x="6120276" y="1574718"/>
            <a:ext cx="2995588" cy="4136764"/>
          </a:xfrm>
          <a:prstGeom prst="rect">
            <a:avLst/>
          </a:prstGeom>
          <a:noFill/>
        </p:spPr>
      </p:pic>
      <p:sp>
        <p:nvSpPr>
          <p:cNvPr id="6" name="Right Arrow 5"/>
          <p:cNvSpPr/>
          <p:nvPr/>
        </p:nvSpPr>
        <p:spPr>
          <a:xfrm>
            <a:off x="2194564" y="942541"/>
            <a:ext cx="4726744" cy="267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TextBox 6"/>
          <p:cNvSpPr txBox="1"/>
          <p:nvPr/>
        </p:nvSpPr>
        <p:spPr>
          <a:xfrm>
            <a:off x="3545058" y="422029"/>
            <a:ext cx="1763624" cy="523220"/>
          </a:xfrm>
          <a:prstGeom prst="rect">
            <a:avLst/>
          </a:prstGeom>
          <a:noFill/>
        </p:spPr>
        <p:txBody>
          <a:bodyPr wrap="none" rtlCol="0">
            <a:spAutoFit/>
          </a:bodyPr>
          <a:lstStyle/>
          <a:p>
            <a:r>
              <a:rPr lang="sk-SK" sz="2800" dirty="0"/>
              <a:t>Succession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167" y="633046"/>
            <a:ext cx="2063001" cy="461665"/>
          </a:xfrm>
          <a:prstGeom prst="rect">
            <a:avLst/>
          </a:prstGeom>
          <a:noFill/>
        </p:spPr>
        <p:txBody>
          <a:bodyPr wrap="none" rtlCol="0">
            <a:spAutoFit/>
          </a:bodyPr>
          <a:lstStyle/>
          <a:p>
            <a:r>
              <a:rPr lang="sk-SK" sz="2400" b="1" dirty="0"/>
              <a:t>Phytoplankton</a:t>
            </a:r>
          </a:p>
        </p:txBody>
      </p:sp>
      <p:sp>
        <p:nvSpPr>
          <p:cNvPr id="3" name="TextBox 2"/>
          <p:cNvSpPr txBox="1"/>
          <p:nvPr/>
        </p:nvSpPr>
        <p:spPr>
          <a:xfrm>
            <a:off x="450166" y="1336427"/>
            <a:ext cx="8482820" cy="1200329"/>
          </a:xfrm>
          <a:prstGeom prst="rect">
            <a:avLst/>
          </a:prstGeom>
          <a:noFill/>
        </p:spPr>
        <p:txBody>
          <a:bodyPr wrap="square" rtlCol="0">
            <a:spAutoFit/>
          </a:bodyPr>
          <a:lstStyle/>
          <a:p>
            <a:pPr>
              <a:buFont typeface="Arial" pitchFamily="34" charset="0"/>
              <a:buChar char="•"/>
            </a:pPr>
            <a:r>
              <a:rPr lang="sk-SK" dirty="0"/>
              <a:t> cyanobacteria and different kind of algae</a:t>
            </a:r>
          </a:p>
          <a:p>
            <a:pPr>
              <a:buFont typeface="Arial" pitchFamily="34" charset="0"/>
              <a:buChar char="•"/>
            </a:pPr>
            <a:r>
              <a:rPr lang="sk-SK" dirty="0"/>
              <a:t> actual amounts and kinds vary according to climate, season, water chemistry, nutrient levels and animals that feed upon them</a:t>
            </a:r>
          </a:p>
          <a:p>
            <a:pPr>
              <a:buFont typeface="Arial" pitchFamily="34" charset="0"/>
              <a:buChar char="•"/>
            </a:pPr>
            <a:r>
              <a:rPr lang="sk-SK" dirty="0"/>
              <a:t> primary producers</a:t>
            </a:r>
          </a:p>
        </p:txBody>
      </p:sp>
      <p:pic>
        <p:nvPicPr>
          <p:cNvPr id="60418" name="Picture 2" descr="http://isrj.org/ArticleImage/6521.jpg"/>
          <p:cNvPicPr>
            <a:picLocks noChangeAspect="1" noChangeArrowheads="1"/>
          </p:cNvPicPr>
          <p:nvPr/>
        </p:nvPicPr>
        <p:blipFill>
          <a:blip r:embed="rId3" cstate="print"/>
          <a:srcRect/>
          <a:stretch>
            <a:fillRect/>
          </a:stretch>
        </p:blipFill>
        <p:spPr bwMode="auto">
          <a:xfrm>
            <a:off x="422866" y="2775616"/>
            <a:ext cx="8313173" cy="402611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59" y="858129"/>
            <a:ext cx="1312924" cy="461665"/>
          </a:xfrm>
          <a:prstGeom prst="rect">
            <a:avLst/>
          </a:prstGeom>
          <a:noFill/>
        </p:spPr>
        <p:txBody>
          <a:bodyPr wrap="none" rtlCol="0">
            <a:spAutoFit/>
          </a:bodyPr>
          <a:lstStyle/>
          <a:p>
            <a:r>
              <a:rPr lang="sk-SK" sz="2400" b="1" dirty="0"/>
              <a:t>Plant life</a:t>
            </a:r>
          </a:p>
        </p:txBody>
      </p:sp>
      <p:sp>
        <p:nvSpPr>
          <p:cNvPr id="3" name="TextBox 2"/>
          <p:cNvSpPr txBox="1"/>
          <p:nvPr/>
        </p:nvSpPr>
        <p:spPr>
          <a:xfrm>
            <a:off x="548640" y="1631852"/>
            <a:ext cx="8356209" cy="1477328"/>
          </a:xfrm>
          <a:prstGeom prst="rect">
            <a:avLst/>
          </a:prstGeom>
          <a:noFill/>
        </p:spPr>
        <p:txBody>
          <a:bodyPr wrap="square" rtlCol="0">
            <a:spAutoFit/>
          </a:bodyPr>
          <a:lstStyle/>
          <a:p>
            <a:pPr>
              <a:buFont typeface="Arial" pitchFamily="34" charset="0"/>
              <a:buChar char="•"/>
            </a:pPr>
            <a:r>
              <a:rPr lang="sk-SK" dirty="0"/>
              <a:t> The larger plants in a lake are primarily associated with the littoral zone of shalow water close to shore</a:t>
            </a:r>
          </a:p>
          <a:p>
            <a:pPr>
              <a:buFont typeface="Arial" pitchFamily="34" charset="0"/>
              <a:buChar char="•"/>
            </a:pPr>
            <a:r>
              <a:rPr lang="sk-SK" dirty="0"/>
              <a:t> free-floating plants have leaves and flowers exposed to air</a:t>
            </a:r>
          </a:p>
          <a:p>
            <a:pPr>
              <a:buFont typeface="Arial" pitchFamily="34" charset="0"/>
              <a:buChar char="•"/>
            </a:pPr>
            <a:r>
              <a:rPr lang="sk-SK" dirty="0"/>
              <a:t> other floaters – most of the plant is submerged and only flower above water</a:t>
            </a:r>
          </a:p>
          <a:p>
            <a:pPr>
              <a:buFont typeface="Arial" pitchFamily="34" charset="0"/>
              <a:buChar char="•"/>
            </a:pPr>
            <a:r>
              <a:rPr lang="sk-SK" dirty="0"/>
              <a:t> most floaters are attached to the bottom</a:t>
            </a:r>
          </a:p>
        </p:txBody>
      </p:sp>
      <p:pic>
        <p:nvPicPr>
          <p:cNvPr id="62468" name="Picture 4" descr="http://images.fineartamerica.com/images-medium-large/lettuce-and-duck-weed-shandy-huff.jpg"/>
          <p:cNvPicPr>
            <a:picLocks noChangeAspect="1" noChangeArrowheads="1"/>
          </p:cNvPicPr>
          <p:nvPr/>
        </p:nvPicPr>
        <p:blipFill>
          <a:blip r:embed="rId3" cstate="print"/>
          <a:srcRect/>
          <a:stretch>
            <a:fillRect/>
          </a:stretch>
        </p:blipFill>
        <p:spPr bwMode="auto">
          <a:xfrm>
            <a:off x="717468" y="3329830"/>
            <a:ext cx="3494404" cy="2620803"/>
          </a:xfrm>
          <a:prstGeom prst="rect">
            <a:avLst/>
          </a:prstGeom>
          <a:noFill/>
        </p:spPr>
      </p:pic>
      <p:pic>
        <p:nvPicPr>
          <p:cNvPr id="62470" name="Picture 6" descr="http://sevenhillslake.com/milfoil3.jpg"/>
          <p:cNvPicPr>
            <a:picLocks noChangeAspect="1" noChangeArrowheads="1"/>
          </p:cNvPicPr>
          <p:nvPr/>
        </p:nvPicPr>
        <p:blipFill>
          <a:blip r:embed="rId4" cstate="print"/>
          <a:srcRect/>
          <a:stretch>
            <a:fillRect/>
          </a:stretch>
        </p:blipFill>
        <p:spPr bwMode="auto">
          <a:xfrm>
            <a:off x="4375068" y="3334043"/>
            <a:ext cx="4019760" cy="261703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holywell-cum-needingworth.cambs.info/wetland_project/images/new_reeds_2008_01.jpg"/>
          <p:cNvPicPr>
            <a:picLocks noChangeAspect="1" noChangeArrowheads="1"/>
          </p:cNvPicPr>
          <p:nvPr/>
        </p:nvPicPr>
        <p:blipFill>
          <a:blip r:embed="rId3" cstate="print"/>
          <a:srcRect t="4431" r="25507" b="6215"/>
          <a:stretch>
            <a:fillRect/>
          </a:stretch>
        </p:blipFill>
        <p:spPr bwMode="auto">
          <a:xfrm>
            <a:off x="904512" y="1822542"/>
            <a:ext cx="2973050" cy="2377440"/>
          </a:xfrm>
          <a:prstGeom prst="rect">
            <a:avLst/>
          </a:prstGeom>
          <a:noFill/>
        </p:spPr>
      </p:pic>
      <p:pic>
        <p:nvPicPr>
          <p:cNvPr id="64516" name="Picture 4" descr="http://www.northforknativeplants.com/images/photoApp_streambanks.jpg"/>
          <p:cNvPicPr>
            <a:picLocks noChangeAspect="1" noChangeArrowheads="1"/>
          </p:cNvPicPr>
          <p:nvPr/>
        </p:nvPicPr>
        <p:blipFill>
          <a:blip r:embed="rId4" cstate="print"/>
          <a:srcRect/>
          <a:stretch>
            <a:fillRect/>
          </a:stretch>
        </p:blipFill>
        <p:spPr bwMode="auto">
          <a:xfrm>
            <a:off x="3914998" y="1817213"/>
            <a:ext cx="4275748" cy="2384553"/>
          </a:xfrm>
          <a:prstGeom prst="rect">
            <a:avLst/>
          </a:prstGeom>
          <a:noFill/>
        </p:spPr>
      </p:pic>
      <p:pic>
        <p:nvPicPr>
          <p:cNvPr id="6" name="Picture 6" descr="https://marcpastorek.files.wordpress.com/2013/09/orontium_aquaticum_1.jpg"/>
          <p:cNvPicPr>
            <a:picLocks noChangeAspect="1" noChangeArrowheads="1"/>
          </p:cNvPicPr>
          <p:nvPr/>
        </p:nvPicPr>
        <p:blipFill>
          <a:blip r:embed="rId5" cstate="print"/>
          <a:srcRect/>
          <a:stretch>
            <a:fillRect/>
          </a:stretch>
        </p:blipFill>
        <p:spPr bwMode="auto">
          <a:xfrm>
            <a:off x="1484745" y="4306294"/>
            <a:ext cx="3215440" cy="2136481"/>
          </a:xfrm>
          <a:prstGeom prst="rect">
            <a:avLst/>
          </a:prstGeom>
          <a:noFill/>
        </p:spPr>
      </p:pic>
      <p:pic>
        <p:nvPicPr>
          <p:cNvPr id="7" name="Picture 8" descr="http://static.panoramio.com/photos/large/12506564.jpg"/>
          <p:cNvPicPr>
            <a:picLocks noChangeAspect="1" noChangeArrowheads="1"/>
          </p:cNvPicPr>
          <p:nvPr/>
        </p:nvPicPr>
        <p:blipFill>
          <a:blip r:embed="rId6" cstate="print"/>
          <a:srcRect/>
          <a:stretch>
            <a:fillRect/>
          </a:stretch>
        </p:blipFill>
        <p:spPr bwMode="auto">
          <a:xfrm>
            <a:off x="4732264" y="4290417"/>
            <a:ext cx="2862727" cy="2147045"/>
          </a:xfrm>
          <a:prstGeom prst="rect">
            <a:avLst/>
          </a:prstGeom>
          <a:noFill/>
        </p:spPr>
      </p:pic>
      <p:sp>
        <p:nvSpPr>
          <p:cNvPr id="8" name="TextBox 7"/>
          <p:cNvSpPr txBox="1"/>
          <p:nvPr/>
        </p:nvSpPr>
        <p:spPr>
          <a:xfrm>
            <a:off x="506437" y="984739"/>
            <a:ext cx="5017207" cy="369332"/>
          </a:xfrm>
          <a:prstGeom prst="rect">
            <a:avLst/>
          </a:prstGeom>
          <a:noFill/>
        </p:spPr>
        <p:txBody>
          <a:bodyPr wrap="none" rtlCol="0">
            <a:spAutoFit/>
          </a:bodyPr>
          <a:lstStyle/>
          <a:p>
            <a:pPr>
              <a:buFont typeface="Arial" pitchFamily="34" charset="0"/>
              <a:buChar char="•"/>
            </a:pPr>
            <a:r>
              <a:rPr lang="sk-SK" dirty="0"/>
              <a:t> emergents confined to the outer fringe of the lake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55" y="900329"/>
            <a:ext cx="1556260" cy="461665"/>
          </a:xfrm>
          <a:prstGeom prst="rect">
            <a:avLst/>
          </a:prstGeom>
          <a:noFill/>
        </p:spPr>
        <p:txBody>
          <a:bodyPr wrap="none" rtlCol="0">
            <a:spAutoFit/>
          </a:bodyPr>
          <a:lstStyle/>
          <a:p>
            <a:r>
              <a:rPr lang="sk-SK" sz="2400" b="1" dirty="0"/>
              <a:t>Animal life</a:t>
            </a:r>
          </a:p>
        </p:txBody>
      </p:sp>
      <p:sp>
        <p:nvSpPr>
          <p:cNvPr id="3" name="TextBox 2"/>
          <p:cNvSpPr txBox="1"/>
          <p:nvPr/>
        </p:nvSpPr>
        <p:spPr>
          <a:xfrm>
            <a:off x="337625" y="1589649"/>
            <a:ext cx="4659289" cy="2862322"/>
          </a:xfrm>
          <a:prstGeom prst="rect">
            <a:avLst/>
          </a:prstGeom>
          <a:noFill/>
        </p:spPr>
        <p:txBody>
          <a:bodyPr wrap="none" rtlCol="0">
            <a:spAutoFit/>
          </a:bodyPr>
          <a:lstStyle/>
          <a:p>
            <a:pPr>
              <a:buFont typeface="Arial" pitchFamily="34" charset="0"/>
              <a:buChar char="•"/>
            </a:pPr>
            <a:r>
              <a:rPr lang="sk-SK" dirty="0"/>
              <a:t> zooplankton</a:t>
            </a:r>
          </a:p>
          <a:p>
            <a:pPr>
              <a:buFont typeface="Arial" pitchFamily="34" charset="0"/>
              <a:buChar char="•"/>
            </a:pPr>
            <a:r>
              <a:rPr lang="sk-SK" dirty="0"/>
              <a:t> freshwater sponges</a:t>
            </a:r>
          </a:p>
          <a:p>
            <a:pPr>
              <a:buFont typeface="Arial" pitchFamily="34" charset="0"/>
              <a:buChar char="•"/>
            </a:pPr>
            <a:r>
              <a:rPr lang="sk-SK" dirty="0"/>
              <a:t> flatworms, annelid worms, oligochaete worms</a:t>
            </a:r>
          </a:p>
          <a:p>
            <a:pPr>
              <a:buFont typeface="Arial" pitchFamily="34" charset="0"/>
              <a:buChar char="•"/>
            </a:pPr>
            <a:r>
              <a:rPr lang="sk-SK" dirty="0"/>
              <a:t> gastropods and bivalves</a:t>
            </a:r>
          </a:p>
          <a:p>
            <a:pPr>
              <a:buFont typeface="Arial" pitchFamily="34" charset="0"/>
              <a:buChar char="•"/>
            </a:pPr>
            <a:r>
              <a:rPr lang="sk-SK" dirty="0"/>
              <a:t> insects</a:t>
            </a:r>
          </a:p>
          <a:p>
            <a:pPr>
              <a:buFont typeface="Arial" pitchFamily="34" charset="0"/>
              <a:buChar char="•"/>
            </a:pPr>
            <a:r>
              <a:rPr lang="sk-SK" dirty="0"/>
              <a:t> fish species</a:t>
            </a:r>
          </a:p>
          <a:p>
            <a:pPr>
              <a:buFont typeface="Arial" pitchFamily="34" charset="0"/>
              <a:buChar char="•"/>
            </a:pPr>
            <a:r>
              <a:rPr lang="sk-SK" dirty="0"/>
              <a:t> amphibians</a:t>
            </a:r>
          </a:p>
          <a:p>
            <a:pPr>
              <a:buFont typeface="Arial" pitchFamily="34" charset="0"/>
              <a:buChar char="•"/>
            </a:pPr>
            <a:r>
              <a:rPr lang="sk-SK" dirty="0"/>
              <a:t> reptiles</a:t>
            </a:r>
          </a:p>
          <a:p>
            <a:pPr>
              <a:buFont typeface="Arial" pitchFamily="34" charset="0"/>
              <a:buChar char="•"/>
            </a:pPr>
            <a:r>
              <a:rPr lang="sk-SK" dirty="0"/>
              <a:t> birds</a:t>
            </a:r>
          </a:p>
          <a:p>
            <a:pPr>
              <a:buFont typeface="Arial" pitchFamily="34" charset="0"/>
              <a:buChar char="•"/>
            </a:pPr>
            <a:r>
              <a:rPr lang="sk-SK" dirty="0"/>
              <a:t> mammals</a:t>
            </a:r>
          </a:p>
        </p:txBody>
      </p:sp>
      <p:pic>
        <p:nvPicPr>
          <p:cNvPr id="66562" name="Picture 2" descr="https://upload.wikimedia.org/wikipedia/commons/2/2d/Bdelloid_Rotifer.jpg"/>
          <p:cNvPicPr>
            <a:picLocks noChangeAspect="1" noChangeArrowheads="1"/>
          </p:cNvPicPr>
          <p:nvPr/>
        </p:nvPicPr>
        <p:blipFill>
          <a:blip r:embed="rId3" cstate="print"/>
          <a:srcRect/>
          <a:stretch>
            <a:fillRect/>
          </a:stretch>
        </p:blipFill>
        <p:spPr bwMode="auto">
          <a:xfrm>
            <a:off x="154748" y="4557933"/>
            <a:ext cx="3085513" cy="2314135"/>
          </a:xfrm>
          <a:prstGeom prst="rect">
            <a:avLst/>
          </a:prstGeom>
          <a:noFill/>
        </p:spPr>
      </p:pic>
      <p:pic>
        <p:nvPicPr>
          <p:cNvPr id="66564" name="Picture 4" descr="http://images.fineartamerica.com/images-medium-large/7-water-flea-laguna-design.jpg"/>
          <p:cNvPicPr>
            <a:picLocks noChangeAspect="1" noChangeArrowheads="1"/>
          </p:cNvPicPr>
          <p:nvPr/>
        </p:nvPicPr>
        <p:blipFill>
          <a:blip r:embed="rId4" cstate="print"/>
          <a:srcRect l="13624" r="9225"/>
          <a:stretch>
            <a:fillRect/>
          </a:stretch>
        </p:blipFill>
        <p:spPr bwMode="auto">
          <a:xfrm>
            <a:off x="3319970" y="4561877"/>
            <a:ext cx="2686930" cy="2310191"/>
          </a:xfrm>
          <a:prstGeom prst="rect">
            <a:avLst/>
          </a:prstGeom>
          <a:noFill/>
        </p:spPr>
      </p:pic>
      <p:pic>
        <p:nvPicPr>
          <p:cNvPr id="66566" name="Picture 6" descr="http://www.hydro-kosmos.de/mikmak/pl2a_7.jpg"/>
          <p:cNvPicPr>
            <a:picLocks noChangeAspect="1" noChangeArrowheads="1"/>
          </p:cNvPicPr>
          <p:nvPr/>
        </p:nvPicPr>
        <p:blipFill>
          <a:blip r:embed="rId5" cstate="print"/>
          <a:srcRect/>
          <a:stretch>
            <a:fillRect/>
          </a:stretch>
        </p:blipFill>
        <p:spPr bwMode="auto">
          <a:xfrm>
            <a:off x="6078080" y="4557976"/>
            <a:ext cx="2995588" cy="2314092"/>
          </a:xfrm>
          <a:prstGeom prst="rect">
            <a:avLst/>
          </a:prstGeom>
          <a:noFill/>
        </p:spPr>
      </p:pic>
      <p:pic>
        <p:nvPicPr>
          <p:cNvPr id="66568" name="Picture 8" descr="http://cdn2.arkive.org/media/B8/B88BAC0B-C7E6-4572-9F57-0435A124EA60/Presentation.Large/Opossum-shrimp-dorsal-view.jpg"/>
          <p:cNvPicPr>
            <a:picLocks noChangeAspect="1" noChangeArrowheads="1"/>
          </p:cNvPicPr>
          <p:nvPr/>
        </p:nvPicPr>
        <p:blipFill>
          <a:blip r:embed="rId6" cstate="print"/>
          <a:srcRect/>
          <a:stretch>
            <a:fillRect/>
          </a:stretch>
        </p:blipFill>
        <p:spPr bwMode="auto">
          <a:xfrm>
            <a:off x="6121087" y="112544"/>
            <a:ext cx="2966641" cy="1935163"/>
          </a:xfrm>
          <a:prstGeom prst="rect">
            <a:avLst/>
          </a:prstGeom>
          <a:noFill/>
        </p:spPr>
      </p:pic>
      <p:pic>
        <p:nvPicPr>
          <p:cNvPr id="66570" name="Picture 10" descr="http://bugguide.net/images/raw/CRF/KBR/CRFKBRJKBRFKWRYK1RMQVRHQFRQQR0E0TQX0YQRQCQX0YQG0BRXQDRSQOR20DQM0OQYKWRLQYR9000.jpg"/>
          <p:cNvPicPr>
            <a:picLocks noChangeAspect="1" noChangeArrowheads="1"/>
          </p:cNvPicPr>
          <p:nvPr/>
        </p:nvPicPr>
        <p:blipFill>
          <a:blip r:embed="rId7" cstate="print"/>
          <a:srcRect b="6593"/>
          <a:stretch>
            <a:fillRect/>
          </a:stretch>
        </p:blipFill>
        <p:spPr bwMode="auto">
          <a:xfrm>
            <a:off x="6123497" y="2096088"/>
            <a:ext cx="2950163" cy="2391508"/>
          </a:xfrm>
          <a:prstGeom prst="rect">
            <a:avLst/>
          </a:prstGeom>
          <a:noFill/>
        </p:spPr>
      </p:pic>
      <p:pic>
        <p:nvPicPr>
          <p:cNvPr id="66572" name="Picture 12" descr="http://www.landcareresearch.co.nz/__data/assets/image/0005/49883/paratya_auckland_b_650.jpg"/>
          <p:cNvPicPr>
            <a:picLocks noChangeAspect="1" noChangeArrowheads="1"/>
          </p:cNvPicPr>
          <p:nvPr/>
        </p:nvPicPr>
        <p:blipFill>
          <a:blip r:embed="rId8" cstate="print"/>
          <a:srcRect t="10263"/>
          <a:stretch>
            <a:fillRect/>
          </a:stretch>
        </p:blipFill>
        <p:spPr bwMode="auto">
          <a:xfrm>
            <a:off x="3056322" y="126607"/>
            <a:ext cx="3008622" cy="1927274"/>
          </a:xfrm>
          <a:prstGeom prst="rect">
            <a:avLst/>
          </a:prstGeom>
          <a:noFill/>
        </p:spPr>
      </p:pic>
      <p:pic>
        <p:nvPicPr>
          <p:cNvPr id="66574" name="Picture 14" descr="https://upload.wikimedia.org/wikipedia/commons/b/b3/Pacifastacus_leniusculus_01_by-dpc.jpg"/>
          <p:cNvPicPr>
            <a:picLocks noChangeAspect="1" noChangeArrowheads="1"/>
          </p:cNvPicPr>
          <p:nvPr/>
        </p:nvPicPr>
        <p:blipFill>
          <a:blip r:embed="rId9" cstate="print"/>
          <a:srcRect/>
          <a:stretch>
            <a:fillRect/>
          </a:stretch>
        </p:blipFill>
        <p:spPr bwMode="auto">
          <a:xfrm>
            <a:off x="3094508" y="2546252"/>
            <a:ext cx="2898329" cy="19413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6572"/>
                                        </p:tgtEl>
                                        <p:attrNameLst>
                                          <p:attrName>style.visibility</p:attrName>
                                        </p:attrNameLst>
                                      </p:cBhvr>
                                      <p:to>
                                        <p:strVal val="visible"/>
                                      </p:to>
                                    </p:set>
                                    <p:animEffect transition="in" filter="box(in)">
                                      <p:cBhvr>
                                        <p:cTn id="12" dur="500"/>
                                        <p:tgtEl>
                                          <p:spTgt spid="66572"/>
                                        </p:tgtEl>
                                      </p:cBhvr>
                                    </p:animEffect>
                                  </p:childTnLst>
                                </p:cTn>
                              </p:par>
                              <p:par>
                                <p:cTn id="13" presetID="4" presetClass="entr" presetSubtype="16" fill="hold" nodeType="withEffect">
                                  <p:stCondLst>
                                    <p:cond delay="0"/>
                                  </p:stCondLst>
                                  <p:childTnLst>
                                    <p:set>
                                      <p:cBhvr>
                                        <p:cTn id="14" dur="1" fill="hold">
                                          <p:stCondLst>
                                            <p:cond delay="0"/>
                                          </p:stCondLst>
                                        </p:cTn>
                                        <p:tgtEl>
                                          <p:spTgt spid="66568"/>
                                        </p:tgtEl>
                                        <p:attrNameLst>
                                          <p:attrName>style.visibility</p:attrName>
                                        </p:attrNameLst>
                                      </p:cBhvr>
                                      <p:to>
                                        <p:strVal val="visible"/>
                                      </p:to>
                                    </p:set>
                                    <p:animEffect transition="in" filter="box(in)">
                                      <p:cBhvr>
                                        <p:cTn id="15" dur="500"/>
                                        <p:tgtEl>
                                          <p:spTgt spid="66568"/>
                                        </p:tgtEl>
                                      </p:cBhvr>
                                    </p:animEffect>
                                  </p:childTnLst>
                                </p:cTn>
                              </p:par>
                              <p:par>
                                <p:cTn id="16" presetID="4" presetClass="entr" presetSubtype="16" fill="hold" nodeType="withEffect">
                                  <p:stCondLst>
                                    <p:cond delay="0"/>
                                  </p:stCondLst>
                                  <p:childTnLst>
                                    <p:set>
                                      <p:cBhvr>
                                        <p:cTn id="17" dur="1" fill="hold">
                                          <p:stCondLst>
                                            <p:cond delay="0"/>
                                          </p:stCondLst>
                                        </p:cTn>
                                        <p:tgtEl>
                                          <p:spTgt spid="66570"/>
                                        </p:tgtEl>
                                        <p:attrNameLst>
                                          <p:attrName>style.visibility</p:attrName>
                                        </p:attrNameLst>
                                      </p:cBhvr>
                                      <p:to>
                                        <p:strVal val="visible"/>
                                      </p:to>
                                    </p:set>
                                    <p:animEffect transition="in" filter="box(in)">
                                      <p:cBhvr>
                                        <p:cTn id="18" dur="500"/>
                                        <p:tgtEl>
                                          <p:spTgt spid="66570"/>
                                        </p:tgtEl>
                                      </p:cBhvr>
                                    </p:animEffect>
                                  </p:childTnLst>
                                </p:cTn>
                              </p:par>
                              <p:par>
                                <p:cTn id="19" presetID="4" presetClass="entr" presetSubtype="16" fill="hold" nodeType="withEffect">
                                  <p:stCondLst>
                                    <p:cond delay="0"/>
                                  </p:stCondLst>
                                  <p:childTnLst>
                                    <p:set>
                                      <p:cBhvr>
                                        <p:cTn id="20" dur="1" fill="hold">
                                          <p:stCondLst>
                                            <p:cond delay="0"/>
                                          </p:stCondLst>
                                        </p:cTn>
                                        <p:tgtEl>
                                          <p:spTgt spid="66566"/>
                                        </p:tgtEl>
                                        <p:attrNameLst>
                                          <p:attrName>style.visibility</p:attrName>
                                        </p:attrNameLst>
                                      </p:cBhvr>
                                      <p:to>
                                        <p:strVal val="visible"/>
                                      </p:to>
                                    </p:set>
                                    <p:animEffect transition="in" filter="box(in)">
                                      <p:cBhvr>
                                        <p:cTn id="21" dur="500"/>
                                        <p:tgtEl>
                                          <p:spTgt spid="66566"/>
                                        </p:tgtEl>
                                      </p:cBhvr>
                                    </p:animEffect>
                                  </p:childTnLst>
                                </p:cTn>
                              </p:par>
                              <p:par>
                                <p:cTn id="22" presetID="4" presetClass="entr" presetSubtype="16" fill="hold" nodeType="withEffect">
                                  <p:stCondLst>
                                    <p:cond delay="0"/>
                                  </p:stCondLst>
                                  <p:childTnLst>
                                    <p:set>
                                      <p:cBhvr>
                                        <p:cTn id="23" dur="1" fill="hold">
                                          <p:stCondLst>
                                            <p:cond delay="0"/>
                                          </p:stCondLst>
                                        </p:cTn>
                                        <p:tgtEl>
                                          <p:spTgt spid="66564"/>
                                        </p:tgtEl>
                                        <p:attrNameLst>
                                          <p:attrName>style.visibility</p:attrName>
                                        </p:attrNameLst>
                                      </p:cBhvr>
                                      <p:to>
                                        <p:strVal val="visible"/>
                                      </p:to>
                                    </p:set>
                                    <p:animEffect transition="in" filter="box(in)">
                                      <p:cBhvr>
                                        <p:cTn id="24" dur="500"/>
                                        <p:tgtEl>
                                          <p:spTgt spid="66564"/>
                                        </p:tgtEl>
                                      </p:cBhvr>
                                    </p:animEffect>
                                  </p:childTnLst>
                                </p:cTn>
                              </p:par>
                              <p:par>
                                <p:cTn id="25" presetID="4" presetClass="entr" presetSubtype="16" fill="hold" nodeType="withEffect">
                                  <p:stCondLst>
                                    <p:cond delay="0"/>
                                  </p:stCondLst>
                                  <p:childTnLst>
                                    <p:set>
                                      <p:cBhvr>
                                        <p:cTn id="26" dur="1" fill="hold">
                                          <p:stCondLst>
                                            <p:cond delay="0"/>
                                          </p:stCondLst>
                                        </p:cTn>
                                        <p:tgtEl>
                                          <p:spTgt spid="66562"/>
                                        </p:tgtEl>
                                        <p:attrNameLst>
                                          <p:attrName>style.visibility</p:attrName>
                                        </p:attrNameLst>
                                      </p:cBhvr>
                                      <p:to>
                                        <p:strVal val="visible"/>
                                      </p:to>
                                    </p:set>
                                    <p:animEffect transition="in" filter="box(in)">
                                      <p:cBhvr>
                                        <p:cTn id="27" dur="500"/>
                                        <p:tgtEl>
                                          <p:spTgt spid="6656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6574"/>
                                        </p:tgtEl>
                                        <p:attrNameLst>
                                          <p:attrName>style.visibility</p:attrName>
                                        </p:attrNameLst>
                                      </p:cBhvr>
                                      <p:to>
                                        <p:strVal val="visible"/>
                                      </p:to>
                                    </p:set>
                                    <p:animEffect transition="in" filter="box(in)">
                                      <p:cBhvr>
                                        <p:cTn id="32" dur="500"/>
                                        <p:tgtEl>
                                          <p:spTgt spid="66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Ephemeral, intermittent, and perennial streams."/>
          <p:cNvPicPr>
            <a:picLocks noChangeAspect="1" noChangeArrowheads="1"/>
          </p:cNvPicPr>
          <p:nvPr/>
        </p:nvPicPr>
        <p:blipFill>
          <a:blip r:embed="rId3" cstate="print"/>
          <a:srcRect/>
          <a:stretch>
            <a:fillRect/>
          </a:stretch>
        </p:blipFill>
        <p:spPr bwMode="auto">
          <a:xfrm>
            <a:off x="706905" y="199651"/>
            <a:ext cx="7684060" cy="6328049"/>
          </a:xfrm>
          <a:prstGeom prst="rect">
            <a:avLst/>
          </a:prstGeom>
          <a:noFill/>
        </p:spPr>
      </p:pic>
      <p:pic>
        <p:nvPicPr>
          <p:cNvPr id="18434" name="Picture 2" descr="http://www.livingstreamsmission.com/assets/images/mountain-stream-2-25271280315252lPNU.jpg"/>
          <p:cNvPicPr>
            <a:picLocks noChangeAspect="1" noChangeArrowheads="1"/>
          </p:cNvPicPr>
          <p:nvPr/>
        </p:nvPicPr>
        <p:blipFill>
          <a:blip r:embed="rId4" cstate="print"/>
          <a:srcRect/>
          <a:stretch>
            <a:fillRect/>
          </a:stretch>
        </p:blipFill>
        <p:spPr bwMode="auto">
          <a:xfrm>
            <a:off x="406314" y="620688"/>
            <a:ext cx="8342150" cy="5561435"/>
          </a:xfrm>
          <a:prstGeom prst="rect">
            <a:avLst/>
          </a:prstGeom>
          <a:noFill/>
        </p:spPr>
      </p:pic>
      <p:pic>
        <p:nvPicPr>
          <p:cNvPr id="18438" name="Picture 6" descr="http://www.wetlandsprofessional.com/uploads/2/1/5/7/21571046/1374727979.jpg"/>
          <p:cNvPicPr>
            <a:picLocks noChangeAspect="1" noChangeArrowheads="1"/>
          </p:cNvPicPr>
          <p:nvPr/>
        </p:nvPicPr>
        <p:blipFill>
          <a:blip r:embed="rId5" cstate="print"/>
          <a:srcRect/>
          <a:stretch>
            <a:fillRect/>
          </a:stretch>
        </p:blipFill>
        <p:spPr bwMode="auto">
          <a:xfrm>
            <a:off x="397623" y="240835"/>
            <a:ext cx="8450542" cy="6308968"/>
          </a:xfrm>
          <a:prstGeom prst="rect">
            <a:avLst/>
          </a:prstGeom>
          <a:noFill/>
        </p:spPr>
      </p:pic>
      <p:pic>
        <p:nvPicPr>
          <p:cNvPr id="18440" name="Picture 8" descr="http://www.basinandrangewatch.org/images/IvanpDec-washview.jpg"/>
          <p:cNvPicPr>
            <a:picLocks noChangeAspect="1" noChangeArrowheads="1"/>
          </p:cNvPicPr>
          <p:nvPr/>
        </p:nvPicPr>
        <p:blipFill>
          <a:blip r:embed="rId6" cstate="print"/>
          <a:srcRect/>
          <a:stretch>
            <a:fillRect/>
          </a:stretch>
        </p:blipFill>
        <p:spPr bwMode="auto">
          <a:xfrm>
            <a:off x="164506" y="572712"/>
            <a:ext cx="8885365" cy="590876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438"/>
                                        </p:tgtEl>
                                        <p:attrNameLst>
                                          <p:attrName>style.visibility</p:attrName>
                                        </p:attrNameLst>
                                      </p:cBhvr>
                                      <p:to>
                                        <p:strVal val="visible"/>
                                      </p:to>
                                    </p:set>
                                    <p:animEffect transition="in" filter="box(in)">
                                      <p:cBhvr>
                                        <p:cTn id="12" dur="500"/>
                                        <p:tgtEl>
                                          <p:spTgt spid="184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440"/>
                                        </p:tgtEl>
                                        <p:attrNameLst>
                                          <p:attrName>style.visibility</p:attrName>
                                        </p:attrNameLst>
                                      </p:cBhvr>
                                      <p:to>
                                        <p:strVal val="visible"/>
                                      </p:to>
                                    </p:set>
                                    <p:animEffect transition="in" filter="box(in)">
                                      <p:cBhvr>
                                        <p:cTn id="17"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upload.wikimedia.org/wikipedia/commons/thumb/0/0b/Spongillidae_middle.jpg/520px-Spongillidae_middle.jpg"/>
          <p:cNvPicPr>
            <a:picLocks noChangeAspect="1" noChangeArrowheads="1"/>
          </p:cNvPicPr>
          <p:nvPr/>
        </p:nvPicPr>
        <p:blipFill>
          <a:blip r:embed="rId3" cstate="print"/>
          <a:srcRect/>
          <a:stretch>
            <a:fillRect/>
          </a:stretch>
        </p:blipFill>
        <p:spPr bwMode="auto">
          <a:xfrm>
            <a:off x="1098126" y="633056"/>
            <a:ext cx="3676353" cy="2757266"/>
          </a:xfrm>
          <a:prstGeom prst="rect">
            <a:avLst/>
          </a:prstGeom>
          <a:noFill/>
        </p:spPr>
      </p:pic>
      <p:pic>
        <p:nvPicPr>
          <p:cNvPr id="69636" name="Picture 4" descr="http://www.hlasek.com/foto/hydra_viridissima_bt5106.jpg"/>
          <p:cNvPicPr>
            <a:picLocks noChangeAspect="1" noChangeArrowheads="1"/>
          </p:cNvPicPr>
          <p:nvPr/>
        </p:nvPicPr>
        <p:blipFill>
          <a:blip r:embed="rId4" cstate="print"/>
          <a:srcRect/>
          <a:stretch>
            <a:fillRect/>
          </a:stretch>
        </p:blipFill>
        <p:spPr bwMode="auto">
          <a:xfrm>
            <a:off x="4884093" y="633264"/>
            <a:ext cx="3216568" cy="2757058"/>
          </a:xfrm>
          <a:prstGeom prst="rect">
            <a:avLst/>
          </a:prstGeom>
          <a:noFill/>
        </p:spPr>
      </p:pic>
      <p:pic>
        <p:nvPicPr>
          <p:cNvPr id="69638" name="Picture 6" descr="http://study.com/cimages/multimages/16/dugesia_subtentaculata_1_resize.jpg"/>
          <p:cNvPicPr>
            <a:picLocks noChangeAspect="1" noChangeArrowheads="1"/>
          </p:cNvPicPr>
          <p:nvPr/>
        </p:nvPicPr>
        <p:blipFill>
          <a:blip r:embed="rId5" cstate="print"/>
          <a:srcRect/>
          <a:stretch>
            <a:fillRect/>
          </a:stretch>
        </p:blipFill>
        <p:spPr bwMode="auto">
          <a:xfrm>
            <a:off x="464244" y="3443393"/>
            <a:ext cx="3333750" cy="2771776"/>
          </a:xfrm>
          <a:prstGeom prst="rect">
            <a:avLst/>
          </a:prstGeom>
          <a:noFill/>
        </p:spPr>
      </p:pic>
      <p:pic>
        <p:nvPicPr>
          <p:cNvPr id="69640" name="Picture 8" descr="http://cdn.newsapi.com.au/image/v1/25ade5e66f7354cf15f55e7541e2a656?api_key=zw4msefggf9wdvqswdfuqnr5"/>
          <p:cNvPicPr>
            <a:picLocks noChangeAspect="1" noChangeArrowheads="1"/>
          </p:cNvPicPr>
          <p:nvPr/>
        </p:nvPicPr>
        <p:blipFill>
          <a:blip r:embed="rId6" cstate="print"/>
          <a:srcRect/>
          <a:stretch>
            <a:fillRect/>
          </a:stretch>
        </p:blipFill>
        <p:spPr bwMode="auto">
          <a:xfrm>
            <a:off x="3855388" y="3446593"/>
            <a:ext cx="4976986" cy="28024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box(in)">
                                      <p:cBhvr>
                                        <p:cTn id="7" dur="500"/>
                                        <p:tgtEl>
                                          <p:spTgt spid="69638"/>
                                        </p:tgtEl>
                                      </p:cBhvr>
                                    </p:animEffect>
                                  </p:childTnLst>
                                </p:cTn>
                              </p:par>
                              <p:par>
                                <p:cTn id="8" presetID="4" presetClass="entr" presetSubtype="16" fill="hold" nodeType="withEffect">
                                  <p:stCondLst>
                                    <p:cond delay="0"/>
                                  </p:stCondLst>
                                  <p:childTnLst>
                                    <p:set>
                                      <p:cBhvr>
                                        <p:cTn id="9" dur="1" fill="hold">
                                          <p:stCondLst>
                                            <p:cond delay="0"/>
                                          </p:stCondLst>
                                        </p:cTn>
                                        <p:tgtEl>
                                          <p:spTgt spid="69640"/>
                                        </p:tgtEl>
                                        <p:attrNameLst>
                                          <p:attrName>style.visibility</p:attrName>
                                        </p:attrNameLst>
                                      </p:cBhvr>
                                      <p:to>
                                        <p:strVal val="visible"/>
                                      </p:to>
                                    </p:set>
                                    <p:animEffect transition="in" filter="box(in)">
                                      <p:cBhvr>
                                        <p:cTn id="10" dur="5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upload.wikimedia.org/wikipedia/commons/3/34/20090830_imutaike_kagoshima-ken_japan.jpg"/>
          <p:cNvPicPr>
            <a:picLocks noChangeAspect="1" noChangeArrowheads="1"/>
          </p:cNvPicPr>
          <p:nvPr/>
        </p:nvPicPr>
        <p:blipFill>
          <a:blip r:embed="rId3" cstate="print"/>
          <a:srcRect/>
          <a:stretch>
            <a:fillRect/>
          </a:stretch>
        </p:blipFill>
        <p:spPr bwMode="auto">
          <a:xfrm>
            <a:off x="928470" y="196950"/>
            <a:ext cx="3516922" cy="2335822"/>
          </a:xfrm>
          <a:prstGeom prst="rect">
            <a:avLst/>
          </a:prstGeom>
          <a:noFill/>
        </p:spPr>
      </p:pic>
      <p:pic>
        <p:nvPicPr>
          <p:cNvPr id="71684" name="Picture 4" descr="http://static.inaturalist.org/photos/813507/medium.jpg?1398620325"/>
          <p:cNvPicPr>
            <a:picLocks noChangeAspect="1" noChangeArrowheads="1"/>
          </p:cNvPicPr>
          <p:nvPr/>
        </p:nvPicPr>
        <p:blipFill>
          <a:blip r:embed="rId4" cstate="print"/>
          <a:srcRect/>
          <a:stretch>
            <a:fillRect/>
          </a:stretch>
        </p:blipFill>
        <p:spPr bwMode="auto">
          <a:xfrm>
            <a:off x="4553456" y="196950"/>
            <a:ext cx="3509406" cy="2337265"/>
          </a:xfrm>
          <a:prstGeom prst="rect">
            <a:avLst/>
          </a:prstGeom>
          <a:noFill/>
        </p:spPr>
      </p:pic>
      <p:pic>
        <p:nvPicPr>
          <p:cNvPr id="71688" name="Picture 8" descr="http://www.cavette.net/photos/aroundhome/flyers/male_damselfly.jpg"/>
          <p:cNvPicPr>
            <a:picLocks noChangeAspect="1" noChangeArrowheads="1"/>
          </p:cNvPicPr>
          <p:nvPr/>
        </p:nvPicPr>
        <p:blipFill>
          <a:blip r:embed="rId5" cstate="print"/>
          <a:srcRect/>
          <a:stretch>
            <a:fillRect/>
          </a:stretch>
        </p:blipFill>
        <p:spPr bwMode="auto">
          <a:xfrm>
            <a:off x="0" y="2715383"/>
            <a:ext cx="3704508" cy="2067633"/>
          </a:xfrm>
          <a:prstGeom prst="rect">
            <a:avLst/>
          </a:prstGeom>
          <a:noFill/>
        </p:spPr>
      </p:pic>
      <p:pic>
        <p:nvPicPr>
          <p:cNvPr id="71690" name="Picture 10" descr="http://theendoflinearity.com/wp-content/uploads/2015/08/30205.jpg"/>
          <p:cNvPicPr>
            <a:picLocks noChangeAspect="1" noChangeArrowheads="1"/>
          </p:cNvPicPr>
          <p:nvPr/>
        </p:nvPicPr>
        <p:blipFill>
          <a:blip r:embed="rId6" cstate="print"/>
          <a:srcRect/>
          <a:stretch>
            <a:fillRect/>
          </a:stretch>
        </p:blipFill>
        <p:spPr bwMode="auto">
          <a:xfrm>
            <a:off x="3742829" y="2672862"/>
            <a:ext cx="2812708" cy="2081404"/>
          </a:xfrm>
          <a:prstGeom prst="rect">
            <a:avLst/>
          </a:prstGeom>
          <a:noFill/>
        </p:spPr>
      </p:pic>
      <p:pic>
        <p:nvPicPr>
          <p:cNvPr id="71692" name="Picture 12" descr="http://40.media.tumblr.com/tumblr_mcz2b4r9a31qzukifo1_500.jpg"/>
          <p:cNvPicPr>
            <a:picLocks noChangeAspect="1" noChangeArrowheads="1"/>
          </p:cNvPicPr>
          <p:nvPr/>
        </p:nvPicPr>
        <p:blipFill>
          <a:blip r:embed="rId7" cstate="print"/>
          <a:srcRect/>
          <a:stretch>
            <a:fillRect/>
          </a:stretch>
        </p:blipFill>
        <p:spPr bwMode="auto">
          <a:xfrm>
            <a:off x="6571229" y="2682463"/>
            <a:ext cx="2591918" cy="2072417"/>
          </a:xfrm>
          <a:prstGeom prst="rect">
            <a:avLst/>
          </a:prstGeom>
          <a:noFill/>
        </p:spPr>
      </p:pic>
      <p:pic>
        <p:nvPicPr>
          <p:cNvPr id="71694" name="Picture 14" descr="http://bugguide.net/images/raw/NZ4/L1Z/NZ4L1ZILWZILAZPHWZPHVZGL2ZLLPZ0LBH5H6Z4H6ZRL4ZLL8Z8HCH9HHR9HVZ6HAZSL1HEHLRML9Z.jpg"/>
          <p:cNvPicPr>
            <a:picLocks noChangeAspect="1" noChangeArrowheads="1"/>
          </p:cNvPicPr>
          <p:nvPr/>
        </p:nvPicPr>
        <p:blipFill>
          <a:blip r:embed="rId8" cstate="print"/>
          <a:srcRect/>
          <a:stretch>
            <a:fillRect/>
          </a:stretch>
        </p:blipFill>
        <p:spPr bwMode="auto">
          <a:xfrm>
            <a:off x="3194197" y="4805551"/>
            <a:ext cx="2531354" cy="20524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Effect transition="in" filter="box(in)">
                                      <p:cBhvr>
                                        <p:cTn id="7" dur="500"/>
                                        <p:tgtEl>
                                          <p:spTgt spid="71688"/>
                                        </p:tgtEl>
                                      </p:cBhvr>
                                    </p:animEffect>
                                  </p:childTnLst>
                                </p:cTn>
                              </p:par>
                              <p:par>
                                <p:cTn id="8" presetID="4" presetClass="entr" presetSubtype="16" fill="hold" nodeType="withEffect">
                                  <p:stCondLst>
                                    <p:cond delay="0"/>
                                  </p:stCondLst>
                                  <p:childTnLst>
                                    <p:set>
                                      <p:cBhvr>
                                        <p:cTn id="9" dur="1" fill="hold">
                                          <p:stCondLst>
                                            <p:cond delay="0"/>
                                          </p:stCondLst>
                                        </p:cTn>
                                        <p:tgtEl>
                                          <p:spTgt spid="71690"/>
                                        </p:tgtEl>
                                        <p:attrNameLst>
                                          <p:attrName>style.visibility</p:attrName>
                                        </p:attrNameLst>
                                      </p:cBhvr>
                                      <p:to>
                                        <p:strVal val="visible"/>
                                      </p:to>
                                    </p:set>
                                    <p:animEffect transition="in" filter="box(in)">
                                      <p:cBhvr>
                                        <p:cTn id="10" dur="500"/>
                                        <p:tgtEl>
                                          <p:spTgt spid="7169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71692"/>
                                        </p:tgtEl>
                                        <p:attrNameLst>
                                          <p:attrName>style.visibility</p:attrName>
                                        </p:attrNameLst>
                                      </p:cBhvr>
                                      <p:to>
                                        <p:strVal val="visible"/>
                                      </p:to>
                                    </p:set>
                                    <p:animEffect transition="in" filter="box(in)">
                                      <p:cBhvr>
                                        <p:cTn id="15" dur="500"/>
                                        <p:tgtEl>
                                          <p:spTgt spid="71692"/>
                                        </p:tgtEl>
                                      </p:cBhvr>
                                    </p:animEffect>
                                  </p:childTnLst>
                                </p:cTn>
                              </p:par>
                              <p:par>
                                <p:cTn id="16" presetID="4" presetClass="entr" presetSubtype="16" fill="hold" nodeType="withEffect">
                                  <p:stCondLst>
                                    <p:cond delay="0"/>
                                  </p:stCondLst>
                                  <p:childTnLst>
                                    <p:set>
                                      <p:cBhvr>
                                        <p:cTn id="17" dur="1" fill="hold">
                                          <p:stCondLst>
                                            <p:cond delay="0"/>
                                          </p:stCondLst>
                                        </p:cTn>
                                        <p:tgtEl>
                                          <p:spTgt spid="71694"/>
                                        </p:tgtEl>
                                        <p:attrNameLst>
                                          <p:attrName>style.visibility</p:attrName>
                                        </p:attrNameLst>
                                      </p:cBhvr>
                                      <p:to>
                                        <p:strVal val="visible"/>
                                      </p:to>
                                    </p:set>
                                    <p:animEffect transition="in" filter="box(in)">
                                      <p:cBhvr>
                                        <p:cTn id="18" dur="5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dreamatico.com/data_images/beaver/beaver-8.jpg"/>
          <p:cNvPicPr>
            <a:picLocks noChangeAspect="1" noChangeArrowheads="1"/>
          </p:cNvPicPr>
          <p:nvPr/>
        </p:nvPicPr>
        <p:blipFill>
          <a:blip r:embed="rId3" cstate="print"/>
          <a:srcRect/>
          <a:stretch>
            <a:fillRect/>
          </a:stretch>
        </p:blipFill>
        <p:spPr bwMode="auto">
          <a:xfrm>
            <a:off x="1534230" y="108216"/>
            <a:ext cx="2826251" cy="3197702"/>
          </a:xfrm>
          <a:prstGeom prst="rect">
            <a:avLst/>
          </a:prstGeom>
          <a:noFill/>
        </p:spPr>
      </p:pic>
      <p:pic>
        <p:nvPicPr>
          <p:cNvPr id="73732" name="Picture 4" descr="http://woodstream.scene7.com/is/image/woodstream/hh-animals-muskrat-3?$ProductPgLarge2$"/>
          <p:cNvPicPr>
            <a:picLocks noChangeAspect="1" noChangeArrowheads="1"/>
          </p:cNvPicPr>
          <p:nvPr/>
        </p:nvPicPr>
        <p:blipFill>
          <a:blip r:embed="rId4" cstate="print"/>
          <a:srcRect/>
          <a:stretch>
            <a:fillRect/>
          </a:stretch>
        </p:blipFill>
        <p:spPr bwMode="auto">
          <a:xfrm>
            <a:off x="4460297" y="126607"/>
            <a:ext cx="3207433" cy="3207433"/>
          </a:xfrm>
          <a:prstGeom prst="rect">
            <a:avLst/>
          </a:prstGeom>
          <a:noFill/>
        </p:spPr>
      </p:pic>
      <p:pic>
        <p:nvPicPr>
          <p:cNvPr id="73734" name="Picture 6" descr="http://shuswappassion.ca/wp-content/uploads/2013/10/moose.jpg"/>
          <p:cNvPicPr>
            <a:picLocks noChangeAspect="1" noChangeArrowheads="1"/>
          </p:cNvPicPr>
          <p:nvPr/>
        </p:nvPicPr>
        <p:blipFill>
          <a:blip r:embed="rId5" cstate="print"/>
          <a:srcRect/>
          <a:stretch>
            <a:fillRect/>
          </a:stretch>
        </p:blipFill>
        <p:spPr bwMode="auto">
          <a:xfrm>
            <a:off x="2143004" y="3401758"/>
            <a:ext cx="4933063" cy="328742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archies.info/wp-content/uploads/2010/06/1262076372yQjlRvz.jpg"/>
          <p:cNvPicPr>
            <a:picLocks noChangeAspect="1" noChangeArrowheads="1"/>
          </p:cNvPicPr>
          <p:nvPr/>
        </p:nvPicPr>
        <p:blipFill>
          <a:blip r:embed="rId2" cstate="print"/>
          <a:srcRect/>
          <a:stretch>
            <a:fillRect/>
          </a:stretch>
        </p:blipFill>
        <p:spPr bwMode="auto">
          <a:xfrm>
            <a:off x="450996" y="14068"/>
            <a:ext cx="3192536" cy="2394402"/>
          </a:xfrm>
          <a:prstGeom prst="rect">
            <a:avLst/>
          </a:prstGeom>
          <a:noFill/>
        </p:spPr>
      </p:pic>
      <p:pic>
        <p:nvPicPr>
          <p:cNvPr id="74756" name="Picture 4" descr="http://barfblog.com/wp-content/uploads/2015/02/racoon.jpeg"/>
          <p:cNvPicPr>
            <a:picLocks noChangeAspect="1" noChangeArrowheads="1"/>
          </p:cNvPicPr>
          <p:nvPr/>
        </p:nvPicPr>
        <p:blipFill>
          <a:blip r:embed="rId3" cstate="print"/>
          <a:srcRect/>
          <a:stretch>
            <a:fillRect/>
          </a:stretch>
        </p:blipFill>
        <p:spPr bwMode="auto">
          <a:xfrm>
            <a:off x="436928" y="4403190"/>
            <a:ext cx="3202176" cy="2398542"/>
          </a:xfrm>
          <a:prstGeom prst="rect">
            <a:avLst/>
          </a:prstGeom>
          <a:noFill/>
        </p:spPr>
      </p:pic>
      <p:pic>
        <p:nvPicPr>
          <p:cNvPr id="74758" name="Picture 6" descr="http://www.nhptv.org/natureworks/graphics/mink2.jpg"/>
          <p:cNvPicPr>
            <a:picLocks noChangeAspect="1" noChangeArrowheads="1"/>
          </p:cNvPicPr>
          <p:nvPr/>
        </p:nvPicPr>
        <p:blipFill>
          <a:blip r:embed="rId4" cstate="print"/>
          <a:srcRect/>
          <a:stretch>
            <a:fillRect/>
          </a:stretch>
        </p:blipFill>
        <p:spPr bwMode="auto">
          <a:xfrm>
            <a:off x="436927" y="2447780"/>
            <a:ext cx="3192537" cy="1910962"/>
          </a:xfrm>
          <a:prstGeom prst="rect">
            <a:avLst/>
          </a:prstGeom>
          <a:noFill/>
        </p:spPr>
      </p:pic>
      <p:pic>
        <p:nvPicPr>
          <p:cNvPr id="74760" name="Picture 8" descr="http://smithsonianscience.si.edu/wordpress/wp-content/uploads/2014/10/Bat2-552x730.jpg"/>
          <p:cNvPicPr>
            <a:picLocks noChangeAspect="1" noChangeArrowheads="1"/>
          </p:cNvPicPr>
          <p:nvPr/>
        </p:nvPicPr>
        <p:blipFill>
          <a:blip r:embed="rId5" cstate="print"/>
          <a:srcRect/>
          <a:stretch>
            <a:fillRect/>
          </a:stretch>
        </p:blipFill>
        <p:spPr bwMode="auto">
          <a:xfrm>
            <a:off x="3805368" y="205765"/>
            <a:ext cx="4902534" cy="648342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422031"/>
            <a:ext cx="4355359" cy="461665"/>
          </a:xfrm>
          <a:prstGeom prst="rect">
            <a:avLst/>
          </a:prstGeom>
          <a:noFill/>
        </p:spPr>
        <p:txBody>
          <a:bodyPr wrap="none" rtlCol="0">
            <a:spAutoFit/>
          </a:bodyPr>
          <a:lstStyle/>
          <a:p>
            <a:r>
              <a:rPr lang="sk-SK" sz="2400" dirty="0"/>
              <a:t>Large temperate freshwater lakes</a:t>
            </a:r>
          </a:p>
        </p:txBody>
      </p:sp>
      <p:sp>
        <p:nvSpPr>
          <p:cNvPr id="3" name="TextBox 2"/>
          <p:cNvSpPr txBox="1"/>
          <p:nvPr/>
        </p:nvSpPr>
        <p:spPr>
          <a:xfrm>
            <a:off x="393895" y="1153548"/>
            <a:ext cx="3317639" cy="400110"/>
          </a:xfrm>
          <a:prstGeom prst="rect">
            <a:avLst/>
          </a:prstGeom>
          <a:noFill/>
        </p:spPr>
        <p:txBody>
          <a:bodyPr wrap="none" rtlCol="0">
            <a:spAutoFit/>
          </a:bodyPr>
          <a:lstStyle/>
          <a:p>
            <a:r>
              <a:rPr lang="sk-SK" sz="2000" b="1" dirty="0"/>
              <a:t>Great Lakes of North America</a:t>
            </a:r>
          </a:p>
        </p:txBody>
      </p:sp>
      <p:pic>
        <p:nvPicPr>
          <p:cNvPr id="75778" name="Picture 2" descr="https://upload.wikimedia.org/wikipedia/commons/5/57/Great_Lakes_from_space_crop_labeled.jpg"/>
          <p:cNvPicPr>
            <a:picLocks noChangeAspect="1" noChangeArrowheads="1"/>
          </p:cNvPicPr>
          <p:nvPr/>
        </p:nvPicPr>
        <p:blipFill>
          <a:blip r:embed="rId3" cstate="print"/>
          <a:srcRect/>
          <a:stretch>
            <a:fillRect/>
          </a:stretch>
        </p:blipFill>
        <p:spPr bwMode="auto">
          <a:xfrm>
            <a:off x="647944" y="1924026"/>
            <a:ext cx="7543800" cy="44672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75778"/>
                                        </p:tgtEl>
                                        <p:attrNameLst>
                                          <p:attrName>style.visibility</p:attrName>
                                        </p:attrNameLst>
                                      </p:cBhvr>
                                      <p:to>
                                        <p:strVal val="visible"/>
                                      </p:to>
                                    </p:set>
                                    <p:animEffect transition="in" filter="box(in)">
                                      <p:cBhvr>
                                        <p:cTn id="10"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59" y="365758"/>
            <a:ext cx="1367169" cy="400110"/>
          </a:xfrm>
          <a:prstGeom prst="rect">
            <a:avLst/>
          </a:prstGeom>
          <a:noFill/>
        </p:spPr>
        <p:txBody>
          <a:bodyPr wrap="none" rtlCol="0">
            <a:spAutoFit/>
          </a:bodyPr>
          <a:lstStyle/>
          <a:p>
            <a:r>
              <a:rPr lang="sk-SK" sz="2000" b="1" dirty="0"/>
              <a:t>Lake Baikal</a:t>
            </a:r>
          </a:p>
        </p:txBody>
      </p:sp>
      <p:pic>
        <p:nvPicPr>
          <p:cNvPr id="76804" name="Picture 4" descr="http://godsgeography.com/asia/russia/russiabaikal.gif"/>
          <p:cNvPicPr>
            <a:picLocks noChangeAspect="1" noChangeArrowheads="1"/>
          </p:cNvPicPr>
          <p:nvPr/>
        </p:nvPicPr>
        <p:blipFill>
          <a:blip r:embed="rId3" cstate="print"/>
          <a:srcRect/>
          <a:stretch>
            <a:fillRect/>
          </a:stretch>
        </p:blipFill>
        <p:spPr bwMode="auto">
          <a:xfrm>
            <a:off x="3006674" y="211020"/>
            <a:ext cx="6038850" cy="3076575"/>
          </a:xfrm>
          <a:prstGeom prst="rect">
            <a:avLst/>
          </a:prstGeom>
          <a:noFill/>
        </p:spPr>
      </p:pic>
      <p:pic>
        <p:nvPicPr>
          <p:cNvPr id="76802" name="Picture 2" descr="https://upload.wikimedia.org/wikipedia/commons/b/bf/Karte_baikal2.png"/>
          <p:cNvPicPr>
            <a:picLocks noChangeAspect="1" noChangeArrowheads="1"/>
          </p:cNvPicPr>
          <p:nvPr/>
        </p:nvPicPr>
        <p:blipFill>
          <a:blip r:embed="rId4" cstate="print"/>
          <a:srcRect l="4105" t="1753" r="2105" b="4100"/>
          <a:stretch>
            <a:fillRect/>
          </a:stretch>
        </p:blipFill>
        <p:spPr bwMode="auto">
          <a:xfrm>
            <a:off x="323557" y="2553286"/>
            <a:ext cx="4178105" cy="40374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box(in)">
                                      <p:cBhvr>
                                        <p:cTn id="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422031"/>
            <a:ext cx="1848904" cy="461665"/>
          </a:xfrm>
          <a:prstGeom prst="rect">
            <a:avLst/>
          </a:prstGeom>
          <a:noFill/>
        </p:spPr>
        <p:txBody>
          <a:bodyPr wrap="none" rtlCol="0">
            <a:spAutoFit/>
          </a:bodyPr>
          <a:lstStyle/>
          <a:p>
            <a:r>
              <a:rPr lang="sk-SK" sz="2400" dirty="0"/>
              <a:t>Tropical lakes</a:t>
            </a:r>
          </a:p>
        </p:txBody>
      </p:sp>
      <p:sp>
        <p:nvSpPr>
          <p:cNvPr id="3" name="TextBox 2"/>
          <p:cNvSpPr txBox="1"/>
          <p:nvPr/>
        </p:nvSpPr>
        <p:spPr>
          <a:xfrm>
            <a:off x="393895" y="1153548"/>
            <a:ext cx="2873735" cy="400110"/>
          </a:xfrm>
          <a:prstGeom prst="rect">
            <a:avLst/>
          </a:prstGeom>
          <a:noFill/>
        </p:spPr>
        <p:txBody>
          <a:bodyPr wrap="none" rtlCol="0">
            <a:spAutoFit/>
          </a:bodyPr>
          <a:lstStyle/>
          <a:p>
            <a:r>
              <a:rPr lang="sk-SK" sz="2000" b="1" dirty="0"/>
              <a:t>Great Lakes of East Africa</a:t>
            </a:r>
          </a:p>
        </p:txBody>
      </p:sp>
      <p:pic>
        <p:nvPicPr>
          <p:cNvPr id="79874" name="Picture 2" descr="http://exploringafrica.matrix.msu.edu/wp-content/uploads/2015/06/greatlakes.jpg"/>
          <p:cNvPicPr>
            <a:picLocks noChangeAspect="1" noChangeArrowheads="1"/>
          </p:cNvPicPr>
          <p:nvPr/>
        </p:nvPicPr>
        <p:blipFill>
          <a:blip r:embed="rId3" cstate="print"/>
          <a:srcRect l="1467" t="1770" r="1965" b="1753"/>
          <a:stretch>
            <a:fillRect/>
          </a:stretch>
        </p:blipFill>
        <p:spPr bwMode="auto">
          <a:xfrm>
            <a:off x="3516924" y="1069147"/>
            <a:ext cx="5500468" cy="56974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79874"/>
                                        </p:tgtEl>
                                        <p:attrNameLst>
                                          <p:attrName>style.visibility</p:attrName>
                                        </p:attrNameLst>
                                      </p:cBhvr>
                                      <p:to>
                                        <p:strVal val="visible"/>
                                      </p:to>
                                    </p:set>
                                    <p:animEffect transition="in" filter="box(in)">
                                      <p:cBhvr>
                                        <p:cTn id="10"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422031"/>
            <a:ext cx="2579232" cy="461665"/>
          </a:xfrm>
          <a:prstGeom prst="rect">
            <a:avLst/>
          </a:prstGeom>
          <a:noFill/>
        </p:spPr>
        <p:txBody>
          <a:bodyPr wrap="none" rtlCol="0">
            <a:spAutoFit/>
          </a:bodyPr>
          <a:lstStyle/>
          <a:p>
            <a:r>
              <a:rPr lang="sk-SK" sz="2400" dirty="0"/>
              <a:t>High-altitude lakes</a:t>
            </a:r>
          </a:p>
        </p:txBody>
      </p:sp>
      <p:sp>
        <p:nvSpPr>
          <p:cNvPr id="3" name="TextBox 2"/>
          <p:cNvSpPr txBox="1"/>
          <p:nvPr/>
        </p:nvSpPr>
        <p:spPr>
          <a:xfrm>
            <a:off x="393895" y="1153548"/>
            <a:ext cx="1529265" cy="400110"/>
          </a:xfrm>
          <a:prstGeom prst="rect">
            <a:avLst/>
          </a:prstGeom>
          <a:noFill/>
        </p:spPr>
        <p:txBody>
          <a:bodyPr wrap="none" rtlCol="0">
            <a:spAutoFit/>
          </a:bodyPr>
          <a:lstStyle/>
          <a:p>
            <a:r>
              <a:rPr lang="sk-SK" sz="2000" b="1" dirty="0"/>
              <a:t>Lake Titicaca</a:t>
            </a:r>
          </a:p>
        </p:txBody>
      </p:sp>
      <p:pic>
        <p:nvPicPr>
          <p:cNvPr id="81922" name="Picture 2" descr="http://www.peru-explorer.com/puno/images/titicaca_map.JPG"/>
          <p:cNvPicPr>
            <a:picLocks noChangeAspect="1" noChangeArrowheads="1"/>
          </p:cNvPicPr>
          <p:nvPr/>
        </p:nvPicPr>
        <p:blipFill>
          <a:blip r:embed="rId3" cstate="print"/>
          <a:srcRect l="1962" t="1500" r="2356" b="1848"/>
          <a:stretch>
            <a:fillRect/>
          </a:stretch>
        </p:blipFill>
        <p:spPr bwMode="auto">
          <a:xfrm>
            <a:off x="351692" y="2475914"/>
            <a:ext cx="3390314" cy="3756074"/>
          </a:xfrm>
          <a:prstGeom prst="rect">
            <a:avLst/>
          </a:prstGeom>
          <a:noFill/>
        </p:spPr>
      </p:pic>
      <p:pic>
        <p:nvPicPr>
          <p:cNvPr id="81924" name="Picture 4" descr="https://upload.wikimedia.org/wikipedia/commons/thumb/5/5b/Lake_Titicaca_map.png/220px-Lake_Titicaca_map.png"/>
          <p:cNvPicPr>
            <a:picLocks noChangeAspect="1" noChangeArrowheads="1"/>
          </p:cNvPicPr>
          <p:nvPr/>
        </p:nvPicPr>
        <p:blipFill>
          <a:blip r:embed="rId4" cstate="print"/>
          <a:srcRect l="1319" t="1443" r="2612" b="1594"/>
          <a:stretch>
            <a:fillRect/>
          </a:stretch>
        </p:blipFill>
        <p:spPr bwMode="auto">
          <a:xfrm>
            <a:off x="3882684" y="1139483"/>
            <a:ext cx="5064369" cy="5134707"/>
          </a:xfrm>
          <a:prstGeom prst="rect">
            <a:avLst/>
          </a:prstGeom>
          <a:noFill/>
        </p:spPr>
      </p:pic>
      <p:pic>
        <p:nvPicPr>
          <p:cNvPr id="81926" name="Picture 6" descr="http://www.aliceinwonderlands.com/Americas/Andean%20Triangle/titicacaimages/p1050506-2-600.jpg"/>
          <p:cNvPicPr>
            <a:picLocks noChangeAspect="1" noChangeArrowheads="1"/>
          </p:cNvPicPr>
          <p:nvPr/>
        </p:nvPicPr>
        <p:blipFill>
          <a:blip r:embed="rId5" cstate="print"/>
          <a:srcRect/>
          <a:stretch>
            <a:fillRect/>
          </a:stretch>
        </p:blipFill>
        <p:spPr bwMode="auto">
          <a:xfrm>
            <a:off x="291905" y="2467561"/>
            <a:ext cx="5715000" cy="3743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1922"/>
                                        </p:tgtEl>
                                        <p:attrNameLst>
                                          <p:attrName>style.visibility</p:attrName>
                                        </p:attrNameLst>
                                      </p:cBhvr>
                                      <p:to>
                                        <p:strVal val="visible"/>
                                      </p:to>
                                    </p:set>
                                    <p:animEffect transition="in" filter="box(in)">
                                      <p:cBhvr>
                                        <p:cTn id="12" dur="500"/>
                                        <p:tgtEl>
                                          <p:spTgt spid="81922"/>
                                        </p:tgtEl>
                                      </p:cBhvr>
                                    </p:animEffect>
                                  </p:childTnLst>
                                </p:cTn>
                              </p:par>
                              <p:par>
                                <p:cTn id="13" presetID="4" presetClass="entr" presetSubtype="16" fill="hold" nodeType="withEffect">
                                  <p:stCondLst>
                                    <p:cond delay="0"/>
                                  </p:stCondLst>
                                  <p:childTnLst>
                                    <p:set>
                                      <p:cBhvr>
                                        <p:cTn id="14" dur="1" fill="hold">
                                          <p:stCondLst>
                                            <p:cond delay="0"/>
                                          </p:stCondLst>
                                        </p:cTn>
                                        <p:tgtEl>
                                          <p:spTgt spid="81924"/>
                                        </p:tgtEl>
                                        <p:attrNameLst>
                                          <p:attrName>style.visibility</p:attrName>
                                        </p:attrNameLst>
                                      </p:cBhvr>
                                      <p:to>
                                        <p:strVal val="visible"/>
                                      </p:to>
                                    </p:set>
                                    <p:animEffect transition="in" filter="box(in)">
                                      <p:cBhvr>
                                        <p:cTn id="15" dur="500"/>
                                        <p:tgtEl>
                                          <p:spTgt spid="8192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81926"/>
                                        </p:tgtEl>
                                        <p:attrNameLst>
                                          <p:attrName>style.visibility</p:attrName>
                                        </p:attrNameLst>
                                      </p:cBhvr>
                                      <p:to>
                                        <p:strVal val="visible"/>
                                      </p:to>
                                    </p:set>
                                    <p:animEffect transition="in" filter="box(in)">
                                      <p:cBhvr>
                                        <p:cTn id="20" dur="500"/>
                                        <p:tgtEl>
                                          <p:spTgt spid="8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422031"/>
            <a:ext cx="1620636" cy="461665"/>
          </a:xfrm>
          <a:prstGeom prst="rect">
            <a:avLst/>
          </a:prstGeom>
          <a:noFill/>
        </p:spPr>
        <p:txBody>
          <a:bodyPr wrap="none" rtlCol="0">
            <a:spAutoFit/>
          </a:bodyPr>
          <a:lstStyle/>
          <a:p>
            <a:r>
              <a:rPr lang="sk-SK" sz="2400" dirty="0"/>
              <a:t>Saline lakes</a:t>
            </a:r>
          </a:p>
        </p:txBody>
      </p:sp>
      <p:pic>
        <p:nvPicPr>
          <p:cNvPr id="84994" name="Picture 2" descr="http://betterarchitecture.files.wordpress.com/2013/09/caucasus-map.jpg"/>
          <p:cNvPicPr>
            <a:picLocks noChangeAspect="1" noChangeArrowheads="1"/>
          </p:cNvPicPr>
          <p:nvPr/>
        </p:nvPicPr>
        <p:blipFill>
          <a:blip r:embed="rId3" cstate="print"/>
          <a:srcRect r="18546"/>
          <a:stretch>
            <a:fillRect/>
          </a:stretch>
        </p:blipFill>
        <p:spPr bwMode="auto">
          <a:xfrm>
            <a:off x="3229188" y="281354"/>
            <a:ext cx="5746000" cy="5079093"/>
          </a:xfrm>
          <a:prstGeom prst="rect">
            <a:avLst/>
          </a:prstGeom>
          <a:noFill/>
        </p:spPr>
      </p:pic>
      <p:pic>
        <p:nvPicPr>
          <p:cNvPr id="84996" name="Picture 4" descr="http://www.sheppardsoftware.com/images/Asia/factfile/471px-Caspian_Sea_from_orbit.jpg"/>
          <p:cNvPicPr>
            <a:picLocks noChangeAspect="1" noChangeArrowheads="1"/>
          </p:cNvPicPr>
          <p:nvPr/>
        </p:nvPicPr>
        <p:blipFill>
          <a:blip r:embed="rId4" cstate="print"/>
          <a:srcRect/>
          <a:stretch>
            <a:fillRect/>
          </a:stretch>
        </p:blipFill>
        <p:spPr bwMode="auto">
          <a:xfrm>
            <a:off x="534572" y="1811802"/>
            <a:ext cx="3810000" cy="4848225"/>
          </a:xfrm>
          <a:prstGeom prst="rect">
            <a:avLst/>
          </a:prstGeom>
          <a:noFill/>
        </p:spPr>
      </p:pic>
      <p:sp>
        <p:nvSpPr>
          <p:cNvPr id="5" name="TextBox 4"/>
          <p:cNvSpPr txBox="1"/>
          <p:nvPr/>
        </p:nvSpPr>
        <p:spPr>
          <a:xfrm>
            <a:off x="393895" y="1153548"/>
            <a:ext cx="1451038" cy="400110"/>
          </a:xfrm>
          <a:prstGeom prst="rect">
            <a:avLst/>
          </a:prstGeom>
          <a:noFill/>
        </p:spPr>
        <p:txBody>
          <a:bodyPr wrap="none" rtlCol="0">
            <a:spAutoFit/>
          </a:bodyPr>
          <a:lstStyle/>
          <a:p>
            <a:r>
              <a:rPr lang="sk-SK" sz="2000" b="1" dirty="0"/>
              <a:t>Caspian Sea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box(in)">
                                      <p:cBhvr>
                                        <p:cTn id="7" dur="500"/>
                                        <p:tgtEl>
                                          <p:spTgt spid="84996"/>
                                        </p:tgtEl>
                                      </p:cBhvr>
                                    </p:animEffect>
                                  </p:childTnLst>
                                </p:cTn>
                              </p:par>
                              <p:par>
                                <p:cTn id="8" presetID="4" presetClass="entr" presetSubtype="16" fill="hold" nodeType="withEffect">
                                  <p:stCondLst>
                                    <p:cond delay="0"/>
                                  </p:stCondLst>
                                  <p:childTnLst>
                                    <p:set>
                                      <p:cBhvr>
                                        <p:cTn id="9" dur="1" fill="hold">
                                          <p:stCondLst>
                                            <p:cond delay="0"/>
                                          </p:stCondLst>
                                        </p:cTn>
                                        <p:tgtEl>
                                          <p:spTgt spid="84994"/>
                                        </p:tgtEl>
                                        <p:attrNameLst>
                                          <p:attrName>style.visibility</p:attrName>
                                        </p:attrNameLst>
                                      </p:cBhvr>
                                      <p:to>
                                        <p:strVal val="visible"/>
                                      </p:to>
                                    </p:set>
                                    <p:animEffect transition="in" filter="box(in)">
                                      <p:cBhvr>
                                        <p:cTn id="10" dur="500"/>
                                        <p:tgtEl>
                                          <p:spTgt spid="8499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2370" y="478302"/>
            <a:ext cx="2515432" cy="523220"/>
          </a:xfrm>
          <a:prstGeom prst="rect">
            <a:avLst/>
          </a:prstGeom>
          <a:noFill/>
        </p:spPr>
        <p:txBody>
          <a:bodyPr wrap="none" rtlCol="0">
            <a:spAutoFit/>
          </a:bodyPr>
          <a:lstStyle/>
          <a:p>
            <a:r>
              <a:rPr lang="sk-SK" sz="2800" b="1" dirty="0"/>
              <a:t>Human impacts</a:t>
            </a:r>
          </a:p>
        </p:txBody>
      </p:sp>
      <p:sp>
        <p:nvSpPr>
          <p:cNvPr id="4" name="TextBox 3"/>
          <p:cNvSpPr txBox="1"/>
          <p:nvPr/>
        </p:nvSpPr>
        <p:spPr>
          <a:xfrm>
            <a:off x="886265" y="1505243"/>
            <a:ext cx="4457182" cy="1477328"/>
          </a:xfrm>
          <a:prstGeom prst="rect">
            <a:avLst/>
          </a:prstGeom>
          <a:noFill/>
        </p:spPr>
        <p:txBody>
          <a:bodyPr wrap="none" rtlCol="0">
            <a:spAutoFit/>
          </a:bodyPr>
          <a:lstStyle/>
          <a:p>
            <a:pPr>
              <a:buFont typeface="Arial" pitchFamily="34" charset="0"/>
              <a:buChar char="•"/>
            </a:pPr>
            <a:r>
              <a:rPr lang="sk-SK" dirty="0"/>
              <a:t> irrigation projects</a:t>
            </a:r>
          </a:p>
          <a:p>
            <a:pPr>
              <a:buFont typeface="Arial" pitchFamily="34" charset="0"/>
              <a:buChar char="•"/>
            </a:pPr>
            <a:r>
              <a:rPr lang="sk-SK" dirty="0"/>
              <a:t> introduced species</a:t>
            </a:r>
          </a:p>
          <a:p>
            <a:pPr>
              <a:buFont typeface="Arial" pitchFamily="34" charset="0"/>
              <a:buChar char="•"/>
            </a:pPr>
            <a:r>
              <a:rPr lang="sk-SK" dirty="0"/>
              <a:t> overfishing</a:t>
            </a:r>
          </a:p>
          <a:p>
            <a:pPr>
              <a:buFont typeface="Arial" pitchFamily="34" charset="0"/>
              <a:buChar char="•"/>
            </a:pPr>
            <a:r>
              <a:rPr lang="sk-SK" dirty="0"/>
              <a:t> nutrient enhancement – eutrophication</a:t>
            </a:r>
          </a:p>
          <a:p>
            <a:pPr>
              <a:buFont typeface="Arial" pitchFamily="34" charset="0"/>
              <a:buChar char="•"/>
            </a:pPr>
            <a:r>
              <a:rPr lang="sk-SK" dirty="0"/>
              <a:t> pollution by pesticides and industrial wastes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truthaboutsurfacemining.com/WaterQuality/Water101/PublishingImages/Ephemeral%20intermittent%20perenial%20picture.png"/>
          <p:cNvPicPr>
            <a:picLocks noChangeAspect="1" noChangeArrowheads="1"/>
          </p:cNvPicPr>
          <p:nvPr/>
        </p:nvPicPr>
        <p:blipFill>
          <a:blip r:embed="rId2" cstate="print"/>
          <a:srcRect/>
          <a:stretch>
            <a:fillRect/>
          </a:stretch>
        </p:blipFill>
        <p:spPr bwMode="auto">
          <a:xfrm>
            <a:off x="0" y="1742209"/>
            <a:ext cx="9231622" cy="253884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282" y="282388"/>
            <a:ext cx="2818336" cy="461665"/>
          </a:xfrm>
          <a:prstGeom prst="rect">
            <a:avLst/>
          </a:prstGeom>
          <a:noFill/>
        </p:spPr>
        <p:txBody>
          <a:bodyPr wrap="none" rtlCol="0">
            <a:spAutoFit/>
          </a:bodyPr>
          <a:lstStyle/>
          <a:p>
            <a:r>
              <a:rPr lang="sk-SK" sz="2400" b="1" dirty="0"/>
              <a:t>Stream environment</a:t>
            </a:r>
          </a:p>
        </p:txBody>
      </p:sp>
      <p:pic>
        <p:nvPicPr>
          <p:cNvPr id="6" name="Picture 2" descr="River%2BContinuum"/>
          <p:cNvPicPr>
            <a:picLocks noChangeAspect="1" noChangeArrowheads="1"/>
          </p:cNvPicPr>
          <p:nvPr/>
        </p:nvPicPr>
        <p:blipFill>
          <a:blip r:embed="rId3" cstate="print"/>
          <a:srcRect l="5353"/>
          <a:stretch>
            <a:fillRect/>
          </a:stretch>
        </p:blipFill>
        <p:spPr bwMode="auto">
          <a:xfrm>
            <a:off x="0" y="997883"/>
            <a:ext cx="9144000" cy="544036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sandersoncompressed"/>
          <p:cNvPicPr>
            <a:picLocks noGrp="1" noChangeAspect="1" noChangeArrowheads="1"/>
          </p:cNvPicPr>
          <p:nvPr>
            <p:ph idx="4294967295"/>
          </p:nvPr>
        </p:nvPicPr>
        <p:blipFill>
          <a:blip r:embed="rId2" cstate="print"/>
          <a:srcRect/>
          <a:stretch>
            <a:fillRect/>
          </a:stretch>
        </p:blipFill>
        <p:spPr>
          <a:xfrm>
            <a:off x="-323850" y="-144463"/>
            <a:ext cx="9467850" cy="7102476"/>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9" descr="turiec_9">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CD_interstitial_01"/>
          <p:cNvPicPr>
            <a:picLocks noChangeAspect="1" noChangeArrowheads="1"/>
          </p:cNvPicPr>
          <p:nvPr/>
        </p:nvPicPr>
        <p:blipFill>
          <a:blip r:embed="rId3" cstate="print"/>
          <a:srcRect/>
          <a:stretch>
            <a:fillRect/>
          </a:stretch>
        </p:blipFill>
        <p:spPr>
          <a:xfrm>
            <a:off x="-17909" y="1331259"/>
            <a:ext cx="9085728" cy="371138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1" descr="morava"/>
          <p:cNvPicPr>
            <a:picLocks noChangeAspect="1" noChangeArrowheads="1"/>
          </p:cNvPicPr>
          <p:nvPr/>
        </p:nvPicPr>
        <p:blipFill>
          <a:blip r:embed="rId3" cstate="print"/>
          <a:srcRect/>
          <a:stretch>
            <a:fillRect/>
          </a:stretch>
        </p:blipFill>
        <p:spPr bwMode="auto">
          <a:xfrm>
            <a:off x="0" y="620713"/>
            <a:ext cx="9144000" cy="524192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TotalTime>
  <Words>3154</Words>
  <Application>Microsoft Office PowerPoint</Application>
  <PresentationFormat>Prezentácia na obrazovke (4:3)</PresentationFormat>
  <Paragraphs>173</Paragraphs>
  <Slides>39</Slides>
  <Notes>32</Notes>
  <HiddenSlides>0</HiddenSlides>
  <MMClips>0</MMClips>
  <ScaleCrop>false</ScaleCrop>
  <HeadingPairs>
    <vt:vector size="6" baseType="variant">
      <vt:variant>
        <vt:lpstr>Použité písma</vt:lpstr>
      </vt:variant>
      <vt:variant>
        <vt:i4>2</vt:i4>
      </vt:variant>
      <vt:variant>
        <vt:lpstr>Motív</vt:lpstr>
      </vt:variant>
      <vt:variant>
        <vt:i4>1</vt:i4>
      </vt:variant>
      <vt:variant>
        <vt:lpstr>Nadpisy snímok</vt:lpstr>
      </vt:variant>
      <vt:variant>
        <vt:i4>39</vt:i4>
      </vt:variant>
    </vt:vector>
  </HeadingPairs>
  <TitlesOfParts>
    <vt:vector size="42" baseType="lpstr">
      <vt:lpstr>Arial</vt:lpstr>
      <vt:lpstr>Calibri</vt:lpstr>
      <vt:lpstr>Office Theme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HP</cp:lastModifiedBy>
  <cp:revision>141</cp:revision>
  <dcterms:created xsi:type="dcterms:W3CDTF">2016-02-24T12:51:43Z</dcterms:created>
  <dcterms:modified xsi:type="dcterms:W3CDTF">2021-02-09T10:15:46Z</dcterms:modified>
</cp:coreProperties>
</file>