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0" r:id="rId4"/>
    <p:sldId id="258" r:id="rId5"/>
    <p:sldId id="259" r:id="rId6"/>
    <p:sldId id="261" r:id="rId7"/>
    <p:sldId id="262" r:id="rId8"/>
    <p:sldId id="263" r:id="rId9"/>
    <p:sldId id="265" r:id="rId10"/>
    <p:sldId id="266" r:id="rId11"/>
    <p:sldId id="267" r:id="rId12"/>
    <p:sldId id="268" r:id="rId13"/>
    <p:sldId id="264" r:id="rId14"/>
    <p:sldId id="269" r:id="rId15"/>
    <p:sldId id="270" r:id="rId16"/>
    <p:sldId id="271" r:id="rId17"/>
    <p:sldId id="272" r:id="rId18"/>
    <p:sldId id="273" r:id="rId19"/>
    <p:sldId id="274"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714" autoAdjust="0"/>
  </p:normalViewPr>
  <p:slideViewPr>
    <p:cSldViewPr snapToGrid="0">
      <p:cViewPr varScale="1">
        <p:scale>
          <a:sx n="55" d="100"/>
          <a:sy n="55" d="100"/>
        </p:scale>
        <p:origin x="1528"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7E286-7A3B-4D59-8EF0-DFE8510AA68D}" type="datetimeFigureOut">
              <a:rPr lang="sk-SK" smtClean="0"/>
              <a:pPr/>
              <a:t>9. 2. 2021</a:t>
            </a:fld>
            <a:endParaRPr lang="sk-S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C65C8-3665-4204-8052-1968C4DCC0D6}" type="slidenum">
              <a:rPr lang="sk-SK" smtClean="0"/>
              <a:pPr/>
              <a:t>‹#›</a:t>
            </a:fld>
            <a:endParaRPr lang="sk-SK"/>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baseline="0" dirty="0"/>
              <a:t>Precipitation is evenly distributed throughout the year and average annual precipitation ranges between 750-1250 mm. Winters are cold with at least some snow, summers are warm and hot. The growing season is 6 months or longer. There are 4 distinct seasons – spring, summer, autumn,  and winter</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2</a:t>
            </a:fld>
            <a:endParaRPr lang="sk-SK"/>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Long</a:t>
            </a:r>
            <a:r>
              <a:rPr lang="sk-SK" baseline="0" dirty="0"/>
              <a:t> growing season and nutrient poor soils. There were identified 9 different forest regionsthat make up regional mosaic.</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12</a:t>
            </a:fld>
            <a:endParaRPr lang="sk-SK"/>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Trees are variable in the 9 forest types mentioned. But the main kinds of trees are at the picture. In higher altitudes</a:t>
            </a:r>
            <a:r>
              <a:rPr lang="sk-SK" baseline="0" dirty="0"/>
              <a:t> even conifers can occur – mostly various pines (Pinus sp.) and eastern hemlock (Tsuga canadensis).</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13</a:t>
            </a:fld>
            <a:endParaRPr lang="sk-SK"/>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Amphibians are well represented. Of particular note are the lungless salamanders (Plethodontidae) which reach their highest diversity in the southern Appalachians. Some 30 kinds are endemic to the Southern Appalachians.</a:t>
            </a:r>
            <a:r>
              <a:rPr lang="sk-SK" baseline="0" dirty="0"/>
              <a:t> </a:t>
            </a:r>
          </a:p>
          <a:p>
            <a:r>
              <a:rPr lang="sk-SK" baseline="0" dirty="0"/>
              <a:t>There is 11 kinds of lizards, and the widespread is fence lizard. Many snakes occur, mostly members of family Colubridae, but venomous vipers also occur – timber rattlesnake, coperhead.</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14</a:t>
            </a:fld>
            <a:endParaRPr lang="sk-SK"/>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Birds</a:t>
            </a:r>
            <a:r>
              <a:rPr lang="sk-SK" baseline="0" dirty="0"/>
              <a:t> are particulary diverse in the mature forests. A large proportion are migratory insect eaters. They winter south of the US in Central and South America. Typical are birds from  wood warbler group – Black and white warbler, Hooded warbler, chestnut-sided warbler</a:t>
            </a:r>
          </a:p>
          <a:p>
            <a:r>
              <a:rPr lang="sk-SK" baseline="0" dirty="0"/>
              <a:t>Turkey, ruffed grouse, great horned owl</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15</a:t>
            </a:fld>
            <a:endParaRPr lang="sk-SK"/>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The most abundant</a:t>
            </a:r>
            <a:r>
              <a:rPr lang="sk-SK" baseline="0" dirty="0"/>
              <a:t> mammal over much of the region is perharps the short-tailed shrew. Rodents – grey squirrel, eastern chipmunk.</a:t>
            </a:r>
          </a:p>
          <a:p>
            <a:r>
              <a:rPr lang="sk-SK" baseline="0" dirty="0"/>
              <a:t>Omnivors – striped skunk, racoon, black bear</a:t>
            </a:r>
          </a:p>
          <a:p>
            <a:r>
              <a:rPr lang="sk-SK" baseline="0" dirty="0"/>
              <a:t>Small carnivores – long-tailed weasel, red fox, bob cat</a:t>
            </a:r>
          </a:p>
          <a:p>
            <a:r>
              <a:rPr lang="sk-SK" baseline="0" dirty="0"/>
              <a:t>Large carnivores – cougar, wolf, coyote</a:t>
            </a:r>
          </a:p>
        </p:txBody>
      </p:sp>
      <p:sp>
        <p:nvSpPr>
          <p:cNvPr id="4" name="Slide Number Placeholder 3"/>
          <p:cNvSpPr>
            <a:spLocks noGrp="1"/>
          </p:cNvSpPr>
          <p:nvPr>
            <p:ph type="sldNum" sz="quarter" idx="10"/>
          </p:nvPr>
        </p:nvSpPr>
        <p:spPr/>
        <p:txBody>
          <a:bodyPr/>
          <a:lstStyle/>
          <a:p>
            <a:fld id="{F71C65C8-3665-4204-8052-1968C4DCC0D6}" type="slidenum">
              <a:rPr lang="sk-SK" smtClean="0"/>
              <a:pPr/>
              <a:t>16</a:t>
            </a:fld>
            <a:endParaRPr lang="sk-SK"/>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baseline="0" dirty="0"/>
              <a:t>Large carnivores – cougar, wolf, coyote</a:t>
            </a:r>
          </a:p>
          <a:p>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17</a:t>
            </a:fld>
            <a:endParaRPr lang="sk-SK"/>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Deforestation</a:t>
            </a:r>
            <a:r>
              <a:rPr lang="sk-SK" baseline="0" dirty="0"/>
              <a:t> for agricultural soil, but also for constructions, ship building, ... Only areas that survived (means have old trees and former structure of the ecosystem) are too steep, too wet, or too nutrient poor.</a:t>
            </a:r>
          </a:p>
          <a:p>
            <a:r>
              <a:rPr lang="sk-SK" baseline="0" dirty="0"/>
              <a:t>Once the trees die, the sunlight can penetrate deeper in the forest. This changes humidity of the earth what endangeres frogs and salamanders and the regeneration of the canopy trees.</a:t>
            </a:r>
          </a:p>
          <a:p>
            <a:r>
              <a:rPr lang="sk-SK" baseline="0" dirty="0"/>
              <a:t>Invasive organisms – gypsy moth, chestnut blight</a:t>
            </a:r>
          </a:p>
          <a:p>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18</a:t>
            </a:fld>
            <a:endParaRPr lang="sk-S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Two types of soils are characteristic, and both are product of podzolization soil-forming process.</a:t>
            </a:r>
            <a:r>
              <a:rPr lang="sk-SK" baseline="0" dirty="0"/>
              <a:t> In cooler areas – alfisols and in warmer areas – ultisols. The organic layer contains nutrient-rich leaf litter that is deposited in autumn but begins to declay in spring – it supports the growth of germinating plants.</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4</a:t>
            </a:fld>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Forest has a multilayer structure. The tallest trees form a canopy. Beneath them is a small tree or sampling</a:t>
            </a:r>
            <a:r>
              <a:rPr lang="sk-SK" baseline="0" dirty="0"/>
              <a:t> layer made up by crowns of small trees. Shrub layer, herb layer of perennial forbs. Ground layer of lichens, and moses. The seasonality of hte life processes is one of the key characterstics of the forest. A period of vegetative growth and activity and a distinct dormant period exist.. The most obvios is the turning color of the leaves srom green to yellow, brown, red, orange in autumn. Young leaves contain the highest amount of nitrogen, phosphorus and potassium compounds, so many insects coordinate the hatching of their larvae to this springtime abundance of nutrients. Migratory birds time their arrival to the exposion of insects.</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5</a:t>
            </a:fld>
            <a:endParaRPr lang="sk-SK"/>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Spring greenup</a:t>
            </a:r>
            <a:r>
              <a:rPr lang="sk-SK" baseline="0" dirty="0"/>
              <a:t> begins at the forest floor with a flush of flowering perennial forbs. Few can bloom while a snow is still on the ground (the heat generated by the flower melts the overlying snow).  Perennials complete their growth when they can take advantage of the short period when ground temeperatures are moderate and canopy trees have no leaves. The shrub layer responds early in the spring too. Finally, the leaves on the canopy trees expand and shade the forest below, which slows the activity of smaller plants.</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6</a:t>
            </a:fld>
            <a:endParaRPr lang="sk-SK"/>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There is a great variety of habitats and food resources for invertebrates and small vertebrates. Many kinds</a:t>
            </a:r>
            <a:r>
              <a:rPr lang="sk-SK" baseline="0" dirty="0"/>
              <a:t> of insects, amphibians, reptiles. The abundance of insects suports many insect-eating birds. Among mammals – rodents, bats and insectivores are the most diverse. From predators are presented foxes, wolves and cougars. Animals have few patterns connected with seasonal rhythm, insects activity and plant productivity. The most common is timing of the reproduction season with the greatest abundance of food. Hibernation and migration are adaptions to cold and scarcity of food.</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7</a:t>
            </a:fld>
            <a:endParaRPr lang="sk-SK"/>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These forests suffer the major extinction during Pleistocene</a:t>
            </a:r>
            <a:r>
              <a:rPr lang="sk-SK" baseline="0" dirty="0"/>
              <a:t> glacial periods and today are the least diverse of the three major northern hemisphere expressions of the biome. Dominant tree is European beech (</a:t>
            </a:r>
            <a:r>
              <a:rPr lang="sk-SK" i="1" baseline="0" dirty="0"/>
              <a:t>Fagus sylvaticus</a:t>
            </a:r>
            <a:r>
              <a:rPr lang="sk-SK" baseline="0" dirty="0"/>
              <a:t>). It is accompanied mainly by oaks. Tree communities are distributed along environmental gradients created by the climatic trend from maritime climate with relatively mild winters and cool summers in the west, to continental climates with cold winters and great annual temperature range in the east. Latitudinal position plays also a role in climatic differentiation, and broad north-south differences in forest composition are apparent.</a:t>
            </a:r>
          </a:p>
          <a:p>
            <a:r>
              <a:rPr lang="sk-SK" baseline="0" dirty="0"/>
              <a:t>Another trees which can be found in the deciduous forests are ash (jaseň), alder (jelša), lime (lipa), maple (javor), aspen (osika), elms (brest) and spruce (smrek)</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8</a:t>
            </a:fld>
            <a:endParaRPr lang="sk-SK"/>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Birds – woodpeckers, thrushes (spevavce), flycatchers, cockoo</a:t>
            </a:r>
          </a:p>
          <a:p>
            <a:r>
              <a:rPr lang="sk-SK" dirty="0"/>
              <a:t>Small mammals</a:t>
            </a:r>
            <a:r>
              <a:rPr lang="sk-SK" baseline="0" dirty="0"/>
              <a:t> – rodents – garden dormouse, european shrew, bank vole (hrdziak lesný)</a:t>
            </a:r>
          </a:p>
          <a:p>
            <a:r>
              <a:rPr lang="sk-SK" baseline="0" dirty="0"/>
              <a:t>Large mammals - roe deer, red deer, wisent, wild pig</a:t>
            </a:r>
          </a:p>
          <a:p>
            <a:r>
              <a:rPr lang="sk-SK" baseline="0" dirty="0"/>
              <a:t>Predators – bear, wolf</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9</a:t>
            </a:fld>
            <a:endParaRPr lang="sk-SK"/>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It stayed largely untouched by glaciers during the Pleistocene. This has resulted in the preservation of several older lineages</a:t>
            </a:r>
            <a:r>
              <a:rPr lang="sk-SK" baseline="0" dirty="0"/>
              <a:t> of plants, some are relicts of the Terciary Period (60mil. Years ago) – ginko and dawn redwood. Many forests have been destroyed by intensive agriculture (like in other continents).</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10</a:t>
            </a:fld>
            <a:endParaRPr lang="sk-SK"/>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k-SK" dirty="0"/>
              <a:t>The ritchest</a:t>
            </a:r>
            <a:r>
              <a:rPr lang="sk-SK" baseline="0" dirty="0"/>
              <a:t> type of forest is along Yangtze Valley under a very hot and humid climate in the summer, but cold and dry in the winter. </a:t>
            </a:r>
            <a:r>
              <a:rPr lang="sk-SK" dirty="0"/>
              <a:t>There is predominance</a:t>
            </a:r>
            <a:r>
              <a:rPr lang="sk-SK" baseline="0" dirty="0"/>
              <a:t> of oaksjoined by chestnut, sweetgum as well as ginko and dawn redwood. Animal life is quite unknown. Birds and mammals are similar as in European deciduous forest.</a:t>
            </a:r>
            <a:endParaRPr lang="sk-SK" dirty="0"/>
          </a:p>
        </p:txBody>
      </p:sp>
      <p:sp>
        <p:nvSpPr>
          <p:cNvPr id="4" name="Slide Number Placeholder 3"/>
          <p:cNvSpPr>
            <a:spLocks noGrp="1"/>
          </p:cNvSpPr>
          <p:nvPr>
            <p:ph type="sldNum" sz="quarter" idx="10"/>
          </p:nvPr>
        </p:nvSpPr>
        <p:spPr/>
        <p:txBody>
          <a:bodyPr/>
          <a:lstStyle/>
          <a:p>
            <a:fld id="{F71C65C8-3665-4204-8052-1968C4DCC0D6}" type="slidenum">
              <a:rPr lang="sk-SK" smtClean="0"/>
              <a:pPr/>
              <a:t>11</a:t>
            </a:fld>
            <a:endParaRPr lang="sk-S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sk-S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sk-SK"/>
          </a:p>
        </p:txBody>
      </p:sp>
      <p:sp>
        <p:nvSpPr>
          <p:cNvPr id="4" name="Date Placeholder 3"/>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sk-S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sk-S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Date Placeholder 4"/>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sk-S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7" name="Date Placeholder 6"/>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k-SK"/>
          </a:p>
        </p:txBody>
      </p:sp>
      <p:sp>
        <p:nvSpPr>
          <p:cNvPr id="3" name="Date Placeholder 2"/>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sk-S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sk-SK"/>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C895E20-08E5-42AE-9618-1865F299AF03}" type="datetimeFigureOut">
              <a:rPr lang="sk-SK" smtClean="0"/>
              <a:pPr/>
              <a:t>9. 2. 2021</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311DEE66-47BF-4C1F-B3C8-8CA2CAF06F0F}"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sk-SK"/>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895E20-08E5-42AE-9618-1865F299AF03}" type="datetimeFigureOut">
              <a:rPr lang="sk-SK" smtClean="0"/>
              <a:pPr/>
              <a:t>9. 2. 2021</a:t>
            </a:fld>
            <a:endParaRPr lang="sk-SK"/>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1DEE66-47BF-4C1F-B3C8-8CA2CAF06F0F}"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10" Type="http://schemas.openxmlformats.org/officeDocument/2006/relationships/image" Target="../media/image46.jpeg"/><Relationship Id="rId4" Type="http://schemas.openxmlformats.org/officeDocument/2006/relationships/image" Target="../media/image40.jpeg"/><Relationship Id="rId9" Type="http://schemas.openxmlformats.org/officeDocument/2006/relationships/image" Target="../media/image45.jpeg"/></Relationships>
</file>

<file path=ppt/slides/_rels/slide15.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6.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6.jpeg"/><Relationship Id="rId11" Type="http://schemas.openxmlformats.org/officeDocument/2006/relationships/image" Target="../media/image61.jpeg"/><Relationship Id="rId5" Type="http://schemas.openxmlformats.org/officeDocument/2006/relationships/image" Target="../media/image55.jpeg"/><Relationship Id="rId10" Type="http://schemas.openxmlformats.org/officeDocument/2006/relationships/image" Target="../media/image60.jpeg"/><Relationship Id="rId4" Type="http://schemas.openxmlformats.org/officeDocument/2006/relationships/image" Target="../media/image54.jpeg"/><Relationship Id="rId9"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gif"/><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7.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 Id="rId1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1" y="424543"/>
            <a:ext cx="5994846" cy="523220"/>
          </a:xfrm>
          <a:prstGeom prst="rect">
            <a:avLst/>
          </a:prstGeom>
          <a:noFill/>
        </p:spPr>
        <p:txBody>
          <a:bodyPr wrap="none" rtlCol="0">
            <a:spAutoFit/>
          </a:bodyPr>
          <a:lstStyle/>
          <a:p>
            <a:r>
              <a:rPr lang="sk-SK" sz="2800" b="1" dirty="0"/>
              <a:t>Temperate broadleaf deciduous forests</a:t>
            </a:r>
          </a:p>
        </p:txBody>
      </p:sp>
      <p:pic>
        <p:nvPicPr>
          <p:cNvPr id="11270" name="Picture 6" descr="http://finchpaper.com/wp-content/uploads/2010/09/ForestBeams.jpg"/>
          <p:cNvPicPr>
            <a:picLocks noChangeAspect="1" noChangeArrowheads="1"/>
          </p:cNvPicPr>
          <p:nvPr/>
        </p:nvPicPr>
        <p:blipFill>
          <a:blip r:embed="rId2" cstate="print"/>
          <a:srcRect/>
          <a:stretch>
            <a:fillRect/>
          </a:stretch>
        </p:blipFill>
        <p:spPr bwMode="auto">
          <a:xfrm>
            <a:off x="457201" y="1219645"/>
            <a:ext cx="8186057" cy="54601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884" y="671332"/>
            <a:ext cx="1316899" cy="461665"/>
          </a:xfrm>
          <a:prstGeom prst="rect">
            <a:avLst/>
          </a:prstGeom>
          <a:noFill/>
        </p:spPr>
        <p:txBody>
          <a:bodyPr wrap="none" rtlCol="0">
            <a:spAutoFit/>
          </a:bodyPr>
          <a:lstStyle/>
          <a:p>
            <a:r>
              <a:rPr lang="sk-SK" sz="2400" b="1" dirty="0"/>
              <a:t>East Asia</a:t>
            </a:r>
          </a:p>
        </p:txBody>
      </p:sp>
      <p:pic>
        <p:nvPicPr>
          <p:cNvPr id="31746" name="Picture 2" descr="http://www.blueplanetbiomes.org/images/ne_asian_location_map.gif"/>
          <p:cNvPicPr>
            <a:picLocks noChangeAspect="1" noChangeArrowheads="1"/>
          </p:cNvPicPr>
          <p:nvPr/>
        </p:nvPicPr>
        <p:blipFill>
          <a:blip r:embed="rId3" cstate="print"/>
          <a:srcRect/>
          <a:stretch>
            <a:fillRect/>
          </a:stretch>
        </p:blipFill>
        <p:spPr bwMode="auto">
          <a:xfrm>
            <a:off x="3206339" y="218997"/>
            <a:ext cx="5394448" cy="3284224"/>
          </a:xfrm>
          <a:prstGeom prst="rect">
            <a:avLst/>
          </a:prstGeom>
          <a:noFill/>
        </p:spPr>
      </p:pic>
      <p:pic>
        <p:nvPicPr>
          <p:cNvPr id="31748" name="Picture 4" descr="http://chaitealatte.weebly.com/uploads/2/6/4/0/26408746/7488019_orig.jpg"/>
          <p:cNvPicPr>
            <a:picLocks noChangeAspect="1" noChangeArrowheads="1"/>
          </p:cNvPicPr>
          <p:nvPr/>
        </p:nvPicPr>
        <p:blipFill>
          <a:blip r:embed="rId4" cstate="print"/>
          <a:srcRect/>
          <a:stretch>
            <a:fillRect/>
          </a:stretch>
        </p:blipFill>
        <p:spPr bwMode="auto">
          <a:xfrm>
            <a:off x="155576" y="3410105"/>
            <a:ext cx="4380798" cy="328559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visitdaruvar.hr/EasyEdit/UserFiles/Pages/ginko-biloba/ginko-biloba-634908141432525157-1_660_405.jpeg"/>
          <p:cNvPicPr>
            <a:picLocks noChangeAspect="1" noChangeArrowheads="1"/>
          </p:cNvPicPr>
          <p:nvPr/>
        </p:nvPicPr>
        <p:blipFill>
          <a:blip r:embed="rId3" cstate="print"/>
          <a:srcRect/>
          <a:stretch>
            <a:fillRect/>
          </a:stretch>
        </p:blipFill>
        <p:spPr bwMode="auto">
          <a:xfrm>
            <a:off x="11875" y="451260"/>
            <a:ext cx="5960536" cy="3657602"/>
          </a:xfrm>
          <a:prstGeom prst="rect">
            <a:avLst/>
          </a:prstGeom>
          <a:noFill/>
        </p:spPr>
      </p:pic>
      <p:pic>
        <p:nvPicPr>
          <p:cNvPr id="33796" name="Picture 4" descr="http://ipravda.sk/res/2009/02/22/thumbs/17068-listy-ginko-biloba-clanok.jpg"/>
          <p:cNvPicPr>
            <a:picLocks noChangeAspect="1" noChangeArrowheads="1"/>
          </p:cNvPicPr>
          <p:nvPr/>
        </p:nvPicPr>
        <p:blipFill>
          <a:blip r:embed="rId4" cstate="print"/>
          <a:srcRect/>
          <a:stretch>
            <a:fillRect/>
          </a:stretch>
        </p:blipFill>
        <p:spPr bwMode="auto">
          <a:xfrm>
            <a:off x="1746524" y="4319544"/>
            <a:ext cx="2992434" cy="2247509"/>
          </a:xfrm>
          <a:prstGeom prst="rect">
            <a:avLst/>
          </a:prstGeom>
          <a:noFill/>
        </p:spPr>
      </p:pic>
      <p:pic>
        <p:nvPicPr>
          <p:cNvPr id="33798" name="Picture 6" descr="http://www.cirrusimage.com/Trees/cypress/dawn-redwood_5.jpg"/>
          <p:cNvPicPr>
            <a:picLocks noChangeAspect="1" noChangeArrowheads="1"/>
          </p:cNvPicPr>
          <p:nvPr/>
        </p:nvPicPr>
        <p:blipFill>
          <a:blip r:embed="rId5" cstate="print"/>
          <a:srcRect/>
          <a:stretch>
            <a:fillRect/>
          </a:stretch>
        </p:blipFill>
        <p:spPr bwMode="auto">
          <a:xfrm>
            <a:off x="4751371" y="4320545"/>
            <a:ext cx="3003262" cy="2252447"/>
          </a:xfrm>
          <a:prstGeom prst="rect">
            <a:avLst/>
          </a:prstGeom>
          <a:noFill/>
        </p:spPr>
      </p:pic>
      <p:pic>
        <p:nvPicPr>
          <p:cNvPr id="33800" name="Picture 8" descr="http://www.itrees.com/media/catalog/product/cache/1/image/9df78eab33525d08d6e5fb8d27136e95/d/a/dawn_redwood-2.jpg"/>
          <p:cNvPicPr>
            <a:picLocks noChangeAspect="1" noChangeArrowheads="1"/>
          </p:cNvPicPr>
          <p:nvPr/>
        </p:nvPicPr>
        <p:blipFill>
          <a:blip r:embed="rId6" cstate="print"/>
          <a:srcRect t="4337" b="7641"/>
          <a:stretch>
            <a:fillRect/>
          </a:stretch>
        </p:blipFill>
        <p:spPr bwMode="auto">
          <a:xfrm>
            <a:off x="5995674" y="23750"/>
            <a:ext cx="3112696" cy="4096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ox(in)">
                                      <p:cBhvr>
                                        <p:cTn id="7" dur="500"/>
                                        <p:tgtEl>
                                          <p:spTgt spid="33794"/>
                                        </p:tgtEl>
                                      </p:cBhvr>
                                    </p:animEffect>
                                  </p:childTnLst>
                                </p:cTn>
                              </p:par>
                              <p:par>
                                <p:cTn id="8" presetID="4" presetClass="entr" presetSubtype="16" fill="hold" nodeType="withEffect">
                                  <p:stCondLst>
                                    <p:cond delay="0"/>
                                  </p:stCondLst>
                                  <p:childTnLst>
                                    <p:set>
                                      <p:cBhvr>
                                        <p:cTn id="9" dur="1" fill="hold">
                                          <p:stCondLst>
                                            <p:cond delay="0"/>
                                          </p:stCondLst>
                                        </p:cTn>
                                        <p:tgtEl>
                                          <p:spTgt spid="33796"/>
                                        </p:tgtEl>
                                        <p:attrNameLst>
                                          <p:attrName>style.visibility</p:attrName>
                                        </p:attrNameLst>
                                      </p:cBhvr>
                                      <p:to>
                                        <p:strVal val="visible"/>
                                      </p:to>
                                    </p:set>
                                    <p:animEffect transition="in" filter="box(in)">
                                      <p:cBhvr>
                                        <p:cTn id="10" dur="500"/>
                                        <p:tgtEl>
                                          <p:spTgt spid="3379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3798"/>
                                        </p:tgtEl>
                                        <p:attrNameLst>
                                          <p:attrName>style.visibility</p:attrName>
                                        </p:attrNameLst>
                                      </p:cBhvr>
                                      <p:to>
                                        <p:strVal val="visible"/>
                                      </p:to>
                                    </p:set>
                                    <p:animEffect transition="in" filter="box(in)">
                                      <p:cBhvr>
                                        <p:cTn id="15" dur="500"/>
                                        <p:tgtEl>
                                          <p:spTgt spid="33798"/>
                                        </p:tgtEl>
                                      </p:cBhvr>
                                    </p:animEffect>
                                  </p:childTnLst>
                                </p:cTn>
                              </p:par>
                              <p:par>
                                <p:cTn id="16" presetID="4" presetClass="entr" presetSubtype="16" fill="hold" nodeType="withEffect">
                                  <p:stCondLst>
                                    <p:cond delay="0"/>
                                  </p:stCondLst>
                                  <p:childTnLst>
                                    <p:set>
                                      <p:cBhvr>
                                        <p:cTn id="17" dur="1" fill="hold">
                                          <p:stCondLst>
                                            <p:cond delay="0"/>
                                          </p:stCondLst>
                                        </p:cTn>
                                        <p:tgtEl>
                                          <p:spTgt spid="33800"/>
                                        </p:tgtEl>
                                        <p:attrNameLst>
                                          <p:attrName>style.visibility</p:attrName>
                                        </p:attrNameLst>
                                      </p:cBhvr>
                                      <p:to>
                                        <p:strVal val="visible"/>
                                      </p:to>
                                    </p:set>
                                    <p:animEffect transition="in" filter="box(in)">
                                      <p:cBhvr>
                                        <p:cTn id="18" dur="500"/>
                                        <p:tgtEl>
                                          <p:spTgt spid="33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884" y="671332"/>
            <a:ext cx="2056782" cy="461665"/>
          </a:xfrm>
          <a:prstGeom prst="rect">
            <a:avLst/>
          </a:prstGeom>
          <a:noFill/>
        </p:spPr>
        <p:txBody>
          <a:bodyPr wrap="none" rtlCol="0">
            <a:spAutoFit/>
          </a:bodyPr>
          <a:lstStyle/>
          <a:p>
            <a:r>
              <a:rPr lang="sk-SK" sz="2400" b="1" dirty="0"/>
              <a:t>North America</a:t>
            </a:r>
          </a:p>
        </p:txBody>
      </p:sp>
      <p:pic>
        <p:nvPicPr>
          <p:cNvPr id="35842" name="Picture 2" descr="http://www.blueplanetbiomes.org/images/deciduous_location_map001.gif"/>
          <p:cNvPicPr>
            <a:picLocks noChangeAspect="1" noChangeArrowheads="1"/>
          </p:cNvPicPr>
          <p:nvPr/>
        </p:nvPicPr>
        <p:blipFill>
          <a:blip r:embed="rId3" cstate="print"/>
          <a:srcRect r="58476" b="-2993"/>
          <a:stretch>
            <a:fillRect/>
          </a:stretch>
        </p:blipFill>
        <p:spPr bwMode="auto">
          <a:xfrm>
            <a:off x="5391398" y="170770"/>
            <a:ext cx="2980708" cy="4501020"/>
          </a:xfrm>
          <a:prstGeom prst="rect">
            <a:avLst/>
          </a:prstGeom>
          <a:noFill/>
        </p:spPr>
      </p:pic>
      <p:pic>
        <p:nvPicPr>
          <p:cNvPr id="35846" name="Picture 6" descr="https://wildtracks.files.wordpress.com/2012/01/autumn-foliage.jpg"/>
          <p:cNvPicPr>
            <a:picLocks noChangeAspect="1" noChangeArrowheads="1"/>
          </p:cNvPicPr>
          <p:nvPr/>
        </p:nvPicPr>
        <p:blipFill>
          <a:blip r:embed="rId4" cstate="print"/>
          <a:srcRect/>
          <a:stretch>
            <a:fillRect/>
          </a:stretch>
        </p:blipFill>
        <p:spPr bwMode="auto">
          <a:xfrm>
            <a:off x="143700" y="2664759"/>
            <a:ext cx="5770212" cy="404143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exploringnature.org/graphics/biomes/deciduous_forest_BIG72.jpg"/>
          <p:cNvPicPr>
            <a:picLocks noChangeAspect="1" noChangeArrowheads="1"/>
          </p:cNvPicPr>
          <p:nvPr/>
        </p:nvPicPr>
        <p:blipFill>
          <a:blip r:embed="rId3" cstate="print"/>
          <a:srcRect/>
          <a:stretch>
            <a:fillRect/>
          </a:stretch>
        </p:blipFill>
        <p:spPr bwMode="auto">
          <a:xfrm>
            <a:off x="780608" y="595794"/>
            <a:ext cx="7543800" cy="58293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dfg.idaho.gov/species/sites/default/files/taxa/76383_orig.jpg"/>
          <p:cNvPicPr>
            <a:picLocks noChangeAspect="1" noChangeArrowheads="1"/>
          </p:cNvPicPr>
          <p:nvPr/>
        </p:nvPicPr>
        <p:blipFill>
          <a:blip r:embed="rId3" cstate="print"/>
          <a:srcRect/>
          <a:stretch>
            <a:fillRect/>
          </a:stretch>
        </p:blipFill>
        <p:spPr bwMode="auto">
          <a:xfrm>
            <a:off x="209419" y="505909"/>
            <a:ext cx="2653114" cy="1607899"/>
          </a:xfrm>
          <a:prstGeom prst="rect">
            <a:avLst/>
          </a:prstGeom>
          <a:noFill/>
        </p:spPr>
      </p:pic>
      <p:pic>
        <p:nvPicPr>
          <p:cNvPr id="2052" name="Picture 4" descr="http://amphibiaweb.org/lists/faminfo/images/plethodontidae.jpg"/>
          <p:cNvPicPr>
            <a:picLocks noChangeAspect="1" noChangeArrowheads="1"/>
          </p:cNvPicPr>
          <p:nvPr/>
        </p:nvPicPr>
        <p:blipFill>
          <a:blip r:embed="rId4" cstate="print"/>
          <a:srcRect/>
          <a:stretch>
            <a:fillRect/>
          </a:stretch>
        </p:blipFill>
        <p:spPr bwMode="auto">
          <a:xfrm>
            <a:off x="226839" y="2168278"/>
            <a:ext cx="2619914" cy="1750579"/>
          </a:xfrm>
          <a:prstGeom prst="rect">
            <a:avLst/>
          </a:prstGeom>
          <a:noFill/>
        </p:spPr>
      </p:pic>
      <p:pic>
        <p:nvPicPr>
          <p:cNvPr id="2054" name="Picture 6" descr="https://classconnection.s3.amazonaws.com/138/flashcards/1861138/jpg/redsalamander2-143F3A439052282AFDB.jpg"/>
          <p:cNvPicPr>
            <a:picLocks noChangeAspect="1" noChangeArrowheads="1"/>
          </p:cNvPicPr>
          <p:nvPr/>
        </p:nvPicPr>
        <p:blipFill>
          <a:blip r:embed="rId5" cstate="print"/>
          <a:srcRect/>
          <a:stretch>
            <a:fillRect/>
          </a:stretch>
        </p:blipFill>
        <p:spPr bwMode="auto">
          <a:xfrm>
            <a:off x="214964" y="4025736"/>
            <a:ext cx="2629000" cy="2090056"/>
          </a:xfrm>
          <a:prstGeom prst="rect">
            <a:avLst/>
          </a:prstGeom>
          <a:noFill/>
        </p:spPr>
      </p:pic>
      <p:pic>
        <p:nvPicPr>
          <p:cNvPr id="2056" name="Picture 8" descr="http://www.tristanhowardproductions.com/Images/Reptiles%20&amp;%20Amphibians/western%20fence%20lizard%207317.jpg"/>
          <p:cNvPicPr>
            <a:picLocks noChangeAspect="1" noChangeArrowheads="1"/>
          </p:cNvPicPr>
          <p:nvPr/>
        </p:nvPicPr>
        <p:blipFill>
          <a:blip r:embed="rId6" cstate="print"/>
          <a:srcRect t="16038" r="13565" b="16347"/>
          <a:stretch>
            <a:fillRect/>
          </a:stretch>
        </p:blipFill>
        <p:spPr bwMode="auto">
          <a:xfrm>
            <a:off x="2904578" y="237513"/>
            <a:ext cx="3049892" cy="1591293"/>
          </a:xfrm>
          <a:prstGeom prst="rect">
            <a:avLst/>
          </a:prstGeom>
          <a:noFill/>
        </p:spPr>
      </p:pic>
      <p:pic>
        <p:nvPicPr>
          <p:cNvPr id="2058" name="Picture 10" descr="http://merrittcollegeherpetology.weebly.com/uploads/1/2/2/4/12248585/8517892_orig.jpg"/>
          <p:cNvPicPr>
            <a:picLocks noChangeAspect="1" noChangeArrowheads="1"/>
          </p:cNvPicPr>
          <p:nvPr/>
        </p:nvPicPr>
        <p:blipFill>
          <a:blip r:embed="rId7" cstate="print"/>
          <a:srcRect/>
          <a:stretch>
            <a:fillRect/>
          </a:stretch>
        </p:blipFill>
        <p:spPr bwMode="auto">
          <a:xfrm>
            <a:off x="2922539" y="1884226"/>
            <a:ext cx="3027012" cy="2020531"/>
          </a:xfrm>
          <a:prstGeom prst="rect">
            <a:avLst/>
          </a:prstGeom>
          <a:noFill/>
        </p:spPr>
      </p:pic>
      <p:pic>
        <p:nvPicPr>
          <p:cNvPr id="2060" name="Picture 12" descr="https://classconnection.s3.amazonaws.com/126/flashcards/1187126/jpg/ringneck_snake1336696926881.jpg"/>
          <p:cNvPicPr>
            <a:picLocks noChangeAspect="1" noChangeArrowheads="1"/>
          </p:cNvPicPr>
          <p:nvPr/>
        </p:nvPicPr>
        <p:blipFill>
          <a:blip r:embed="rId8" cstate="print"/>
          <a:srcRect/>
          <a:stretch>
            <a:fillRect/>
          </a:stretch>
        </p:blipFill>
        <p:spPr bwMode="auto">
          <a:xfrm>
            <a:off x="2886910" y="3951312"/>
            <a:ext cx="3050763" cy="2550438"/>
          </a:xfrm>
          <a:prstGeom prst="rect">
            <a:avLst/>
          </a:prstGeom>
          <a:noFill/>
        </p:spPr>
      </p:pic>
      <p:pic>
        <p:nvPicPr>
          <p:cNvPr id="2062" name="Picture 14" descr="http://rcngrants.org/sites/default/files/project_images/2012-3%20pic%202.jpg"/>
          <p:cNvPicPr>
            <a:picLocks noChangeAspect="1" noChangeArrowheads="1"/>
          </p:cNvPicPr>
          <p:nvPr/>
        </p:nvPicPr>
        <p:blipFill>
          <a:blip r:embed="rId9" cstate="print"/>
          <a:srcRect/>
          <a:stretch>
            <a:fillRect/>
          </a:stretch>
        </p:blipFill>
        <p:spPr bwMode="auto">
          <a:xfrm>
            <a:off x="6015153" y="1081215"/>
            <a:ext cx="2974467" cy="2230851"/>
          </a:xfrm>
          <a:prstGeom prst="rect">
            <a:avLst/>
          </a:prstGeom>
          <a:noFill/>
        </p:spPr>
      </p:pic>
      <p:pic>
        <p:nvPicPr>
          <p:cNvPr id="2064" name="Picture 16" descr="http://www.virginiaherpetologicalsociety.com/reptiles/snakes/northern-copperhead/nch_page_copperhead02.jpg"/>
          <p:cNvPicPr>
            <a:picLocks noChangeAspect="1" noChangeArrowheads="1"/>
          </p:cNvPicPr>
          <p:nvPr/>
        </p:nvPicPr>
        <p:blipFill>
          <a:blip r:embed="rId10" cstate="print"/>
          <a:srcRect/>
          <a:stretch>
            <a:fillRect/>
          </a:stretch>
        </p:blipFill>
        <p:spPr bwMode="auto">
          <a:xfrm>
            <a:off x="6021982" y="3385997"/>
            <a:ext cx="2979513" cy="19523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tringa.org/images/8974_Black-and-white_Warbler_05-01-2011_2.jpg"/>
          <p:cNvPicPr>
            <a:picLocks noChangeAspect="1" noChangeArrowheads="1"/>
          </p:cNvPicPr>
          <p:nvPr/>
        </p:nvPicPr>
        <p:blipFill>
          <a:blip r:embed="rId3" cstate="print"/>
          <a:srcRect/>
          <a:stretch>
            <a:fillRect/>
          </a:stretch>
        </p:blipFill>
        <p:spPr bwMode="auto">
          <a:xfrm>
            <a:off x="1153077" y="3962"/>
            <a:ext cx="3358320" cy="2240479"/>
          </a:xfrm>
          <a:prstGeom prst="rect">
            <a:avLst/>
          </a:prstGeom>
          <a:noFill/>
        </p:spPr>
      </p:pic>
      <p:pic>
        <p:nvPicPr>
          <p:cNvPr id="41988" name="Picture 4" descr="http://4.bp.blogspot.com/-jLLnb-zZw60/U0X1T3H9WRI/AAAAAAAAEIU/hEm2qrL0U1M/s1600/Hooded+Warbler+-+male_1109+copy.jpg"/>
          <p:cNvPicPr>
            <a:picLocks noChangeAspect="1" noChangeArrowheads="1"/>
          </p:cNvPicPr>
          <p:nvPr/>
        </p:nvPicPr>
        <p:blipFill>
          <a:blip r:embed="rId4" cstate="print"/>
          <a:srcRect t="10458"/>
          <a:stretch>
            <a:fillRect/>
          </a:stretch>
        </p:blipFill>
        <p:spPr bwMode="auto">
          <a:xfrm>
            <a:off x="1148437" y="2244443"/>
            <a:ext cx="3350468" cy="2208813"/>
          </a:xfrm>
          <a:prstGeom prst="rect">
            <a:avLst/>
          </a:prstGeom>
          <a:noFill/>
        </p:spPr>
      </p:pic>
      <p:pic>
        <p:nvPicPr>
          <p:cNvPr id="41990" name="Picture 6" descr="http://birdingblogs.com/wp-content/uploads/2010/11/Chestnut-sided-Warbler-090514Magee-29333.jpg"/>
          <p:cNvPicPr>
            <a:picLocks noChangeAspect="1" noChangeArrowheads="1"/>
          </p:cNvPicPr>
          <p:nvPr/>
        </p:nvPicPr>
        <p:blipFill>
          <a:blip r:embed="rId5" cstate="print"/>
          <a:srcRect/>
          <a:stretch>
            <a:fillRect/>
          </a:stretch>
        </p:blipFill>
        <p:spPr bwMode="auto">
          <a:xfrm>
            <a:off x="1164951" y="4315221"/>
            <a:ext cx="3323895" cy="2542779"/>
          </a:xfrm>
          <a:prstGeom prst="rect">
            <a:avLst/>
          </a:prstGeom>
          <a:noFill/>
        </p:spPr>
      </p:pic>
      <p:pic>
        <p:nvPicPr>
          <p:cNvPr id="41992" name="Picture 8" descr="http://cdn1.theodysseyonline.com/files/2015/11/23/635838483564484187-1068984566_turkey2.jpg"/>
          <p:cNvPicPr>
            <a:picLocks noChangeAspect="1" noChangeArrowheads="1"/>
          </p:cNvPicPr>
          <p:nvPr/>
        </p:nvPicPr>
        <p:blipFill>
          <a:blip r:embed="rId6" cstate="print"/>
          <a:srcRect l="11026"/>
          <a:stretch>
            <a:fillRect/>
          </a:stretch>
        </p:blipFill>
        <p:spPr bwMode="auto">
          <a:xfrm>
            <a:off x="4797616" y="0"/>
            <a:ext cx="3178241" cy="2232561"/>
          </a:xfrm>
          <a:prstGeom prst="rect">
            <a:avLst/>
          </a:prstGeom>
          <a:noFill/>
        </p:spPr>
      </p:pic>
      <p:pic>
        <p:nvPicPr>
          <p:cNvPr id="41994" name="Picture 10" descr="https://www.audubon.org/sites/default/files/Ruffed_Grouse_b57-13-315_l_1.jpg"/>
          <p:cNvPicPr>
            <a:picLocks noChangeAspect="1" noChangeArrowheads="1"/>
          </p:cNvPicPr>
          <p:nvPr/>
        </p:nvPicPr>
        <p:blipFill>
          <a:blip r:embed="rId7" cstate="print"/>
          <a:srcRect/>
          <a:stretch>
            <a:fillRect/>
          </a:stretch>
        </p:blipFill>
        <p:spPr bwMode="auto">
          <a:xfrm>
            <a:off x="4797616" y="2222210"/>
            <a:ext cx="3170712" cy="2539047"/>
          </a:xfrm>
          <a:prstGeom prst="rect">
            <a:avLst/>
          </a:prstGeom>
          <a:noFill/>
        </p:spPr>
      </p:pic>
      <p:pic>
        <p:nvPicPr>
          <p:cNvPr id="41996" name="Picture 12" descr="http://www.larkwire.com/static/content/images/ipad/LBNA1/GreatHornedOwl.jpg"/>
          <p:cNvPicPr>
            <a:picLocks noChangeAspect="1" noChangeArrowheads="1"/>
          </p:cNvPicPr>
          <p:nvPr/>
        </p:nvPicPr>
        <p:blipFill>
          <a:blip r:embed="rId8" cstate="print"/>
          <a:srcRect/>
          <a:stretch>
            <a:fillRect/>
          </a:stretch>
        </p:blipFill>
        <p:spPr bwMode="auto">
          <a:xfrm>
            <a:off x="4798814" y="4365346"/>
            <a:ext cx="3157639" cy="249265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www.wildaboutnatureblog.com/wp-content/uploads/2009/03/shrew2.jpg"/>
          <p:cNvPicPr>
            <a:picLocks noChangeAspect="1" noChangeArrowheads="1"/>
          </p:cNvPicPr>
          <p:nvPr/>
        </p:nvPicPr>
        <p:blipFill>
          <a:blip r:embed="rId3" cstate="print"/>
          <a:srcRect/>
          <a:stretch>
            <a:fillRect/>
          </a:stretch>
        </p:blipFill>
        <p:spPr bwMode="auto">
          <a:xfrm>
            <a:off x="1" y="1"/>
            <a:ext cx="3265714" cy="1949302"/>
          </a:xfrm>
          <a:prstGeom prst="rect">
            <a:avLst/>
          </a:prstGeom>
          <a:noFill/>
        </p:spPr>
      </p:pic>
      <p:pic>
        <p:nvPicPr>
          <p:cNvPr id="44036" name="Picture 4" descr="http://www.new-forest-national-park.com/image-files/grey-squirrel.jpg"/>
          <p:cNvPicPr>
            <a:picLocks noChangeAspect="1" noChangeArrowheads="1"/>
          </p:cNvPicPr>
          <p:nvPr/>
        </p:nvPicPr>
        <p:blipFill>
          <a:blip r:embed="rId4" cstate="print"/>
          <a:srcRect l="3610" t="3158" r="4203" b="2503"/>
          <a:stretch>
            <a:fillRect/>
          </a:stretch>
        </p:blipFill>
        <p:spPr bwMode="auto">
          <a:xfrm>
            <a:off x="0" y="1935684"/>
            <a:ext cx="3253839" cy="2499184"/>
          </a:xfrm>
          <a:prstGeom prst="rect">
            <a:avLst/>
          </a:prstGeom>
          <a:noFill/>
        </p:spPr>
      </p:pic>
      <p:pic>
        <p:nvPicPr>
          <p:cNvPr id="44038" name="Picture 6" descr="http://www.factzoo.com/sites/all/img/mammals/rodents/squirrels/eastern-chipper.jpg"/>
          <p:cNvPicPr>
            <a:picLocks noChangeAspect="1" noChangeArrowheads="1"/>
          </p:cNvPicPr>
          <p:nvPr/>
        </p:nvPicPr>
        <p:blipFill>
          <a:blip r:embed="rId5" cstate="print"/>
          <a:srcRect b="5362"/>
          <a:stretch>
            <a:fillRect/>
          </a:stretch>
        </p:blipFill>
        <p:spPr bwMode="auto">
          <a:xfrm>
            <a:off x="1" y="4267933"/>
            <a:ext cx="3253838" cy="2619750"/>
          </a:xfrm>
          <a:prstGeom prst="rect">
            <a:avLst/>
          </a:prstGeom>
          <a:noFill/>
        </p:spPr>
      </p:pic>
      <p:pic>
        <p:nvPicPr>
          <p:cNvPr id="44040" name="Picture 8" descr="http://media-2.web.britannica.com/eb-media/43/95243-004-6C30D455.jpg"/>
          <p:cNvPicPr>
            <a:picLocks noChangeAspect="1" noChangeArrowheads="1"/>
          </p:cNvPicPr>
          <p:nvPr/>
        </p:nvPicPr>
        <p:blipFill>
          <a:blip r:embed="rId6" cstate="print"/>
          <a:srcRect/>
          <a:stretch>
            <a:fillRect/>
          </a:stretch>
        </p:blipFill>
        <p:spPr bwMode="auto">
          <a:xfrm>
            <a:off x="3254171" y="59375"/>
            <a:ext cx="2947675" cy="2256312"/>
          </a:xfrm>
          <a:prstGeom prst="rect">
            <a:avLst/>
          </a:prstGeom>
          <a:noFill/>
        </p:spPr>
      </p:pic>
      <p:pic>
        <p:nvPicPr>
          <p:cNvPr id="44044" name="Picture 12" descr="http://barfblog.com/wp-content/uploads/2015/02/racoon.jpeg"/>
          <p:cNvPicPr>
            <a:picLocks noChangeAspect="1" noChangeArrowheads="1"/>
          </p:cNvPicPr>
          <p:nvPr/>
        </p:nvPicPr>
        <p:blipFill>
          <a:blip r:embed="rId7" cstate="print"/>
          <a:srcRect/>
          <a:stretch>
            <a:fillRect/>
          </a:stretch>
        </p:blipFill>
        <p:spPr bwMode="auto">
          <a:xfrm>
            <a:off x="3255036" y="2333974"/>
            <a:ext cx="2943884" cy="2205073"/>
          </a:xfrm>
          <a:prstGeom prst="rect">
            <a:avLst/>
          </a:prstGeom>
          <a:noFill/>
        </p:spPr>
      </p:pic>
      <p:pic>
        <p:nvPicPr>
          <p:cNvPr id="44046" name="Picture 14" descr="http://beartrust-dev1.org/wp-content/uploads/2011/05/black-bear-cub.jpg"/>
          <p:cNvPicPr>
            <a:picLocks noChangeAspect="1" noChangeArrowheads="1"/>
          </p:cNvPicPr>
          <p:nvPr/>
        </p:nvPicPr>
        <p:blipFill>
          <a:blip r:embed="rId8" cstate="print"/>
          <a:srcRect l="3179" r="7860"/>
          <a:stretch>
            <a:fillRect/>
          </a:stretch>
        </p:blipFill>
        <p:spPr bwMode="auto">
          <a:xfrm>
            <a:off x="3253841" y="4567966"/>
            <a:ext cx="2956954" cy="2230654"/>
          </a:xfrm>
          <a:prstGeom prst="rect">
            <a:avLst/>
          </a:prstGeom>
          <a:noFill/>
        </p:spPr>
      </p:pic>
      <p:pic>
        <p:nvPicPr>
          <p:cNvPr id="44048" name="Picture 16" descr="https://bioweb.uwlax.edu/bio203/s2014/zawacki_kyle/Long-tailed%20Weasel.jpg"/>
          <p:cNvPicPr>
            <a:picLocks noChangeAspect="1" noChangeArrowheads="1"/>
          </p:cNvPicPr>
          <p:nvPr/>
        </p:nvPicPr>
        <p:blipFill>
          <a:blip r:embed="rId9" cstate="print"/>
          <a:srcRect/>
          <a:stretch>
            <a:fillRect/>
          </a:stretch>
        </p:blipFill>
        <p:spPr bwMode="auto">
          <a:xfrm>
            <a:off x="6187635" y="475013"/>
            <a:ext cx="2956365" cy="1971304"/>
          </a:xfrm>
          <a:prstGeom prst="rect">
            <a:avLst/>
          </a:prstGeom>
          <a:noFill/>
        </p:spPr>
      </p:pic>
      <p:pic>
        <p:nvPicPr>
          <p:cNvPr id="44050" name="Picture 18" descr="http://hdwallpaperbackgrounds.net/wp-content/uploads/2015/08/red-fox-eyes-1440x900-wallpapers.jpg"/>
          <p:cNvPicPr>
            <a:picLocks noChangeAspect="1" noChangeArrowheads="1"/>
          </p:cNvPicPr>
          <p:nvPr/>
        </p:nvPicPr>
        <p:blipFill>
          <a:blip r:embed="rId10" cstate="print"/>
          <a:srcRect/>
          <a:stretch>
            <a:fillRect/>
          </a:stretch>
        </p:blipFill>
        <p:spPr bwMode="auto">
          <a:xfrm>
            <a:off x="6205949" y="2596185"/>
            <a:ext cx="3009301" cy="1880813"/>
          </a:xfrm>
          <a:prstGeom prst="rect">
            <a:avLst/>
          </a:prstGeom>
          <a:noFill/>
        </p:spPr>
      </p:pic>
      <p:pic>
        <p:nvPicPr>
          <p:cNvPr id="44052" name="Picture 20" descr="http://www.ejphoto.com/images_CA/CA_Bobcat01.jpg"/>
          <p:cNvPicPr>
            <a:picLocks noChangeAspect="1" noChangeArrowheads="1"/>
          </p:cNvPicPr>
          <p:nvPr/>
        </p:nvPicPr>
        <p:blipFill>
          <a:blip r:embed="rId11" cstate="print"/>
          <a:srcRect l="1812" t="2363" r="775" b="2113"/>
          <a:stretch>
            <a:fillRect/>
          </a:stretch>
        </p:blipFill>
        <p:spPr bwMode="auto">
          <a:xfrm>
            <a:off x="6198919" y="4667004"/>
            <a:ext cx="2956956" cy="185188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animals.timduru.org/dirlist/puma%20cougar/cougar%2082.jpg"/>
          <p:cNvPicPr>
            <a:picLocks noChangeAspect="1" noChangeArrowheads="1"/>
          </p:cNvPicPr>
          <p:nvPr/>
        </p:nvPicPr>
        <p:blipFill>
          <a:blip r:embed="rId3" cstate="print"/>
          <a:srcRect l="2322" t="3325" r="1522" b="2130"/>
          <a:stretch>
            <a:fillRect/>
          </a:stretch>
        </p:blipFill>
        <p:spPr bwMode="auto">
          <a:xfrm>
            <a:off x="2636320" y="0"/>
            <a:ext cx="3420095" cy="2522112"/>
          </a:xfrm>
          <a:prstGeom prst="rect">
            <a:avLst/>
          </a:prstGeom>
          <a:noFill/>
        </p:spPr>
      </p:pic>
      <p:pic>
        <p:nvPicPr>
          <p:cNvPr id="46084" name="Picture 4" descr="http://www.nationofchange.org/2015/wp-content/uploads/GrayWolves010715.jpg"/>
          <p:cNvPicPr>
            <a:picLocks noChangeAspect="1" noChangeArrowheads="1"/>
          </p:cNvPicPr>
          <p:nvPr/>
        </p:nvPicPr>
        <p:blipFill>
          <a:blip r:embed="rId4" cstate="print"/>
          <a:srcRect/>
          <a:stretch>
            <a:fillRect/>
          </a:stretch>
        </p:blipFill>
        <p:spPr bwMode="auto">
          <a:xfrm>
            <a:off x="2637518" y="2521478"/>
            <a:ext cx="3430774" cy="1927073"/>
          </a:xfrm>
          <a:prstGeom prst="rect">
            <a:avLst/>
          </a:prstGeom>
          <a:noFill/>
        </p:spPr>
      </p:pic>
      <p:pic>
        <p:nvPicPr>
          <p:cNvPr id="46086" name="Picture 6" descr="http://www.ci.chanhassen.mn.us/images/pages/N491/coyote11.jpg"/>
          <p:cNvPicPr>
            <a:picLocks noChangeAspect="1" noChangeArrowheads="1"/>
          </p:cNvPicPr>
          <p:nvPr/>
        </p:nvPicPr>
        <p:blipFill>
          <a:blip r:embed="rId5" cstate="print"/>
          <a:srcRect r="1981"/>
          <a:stretch>
            <a:fillRect/>
          </a:stretch>
        </p:blipFill>
        <p:spPr bwMode="auto">
          <a:xfrm>
            <a:off x="2637518" y="4456148"/>
            <a:ext cx="3418898" cy="240185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884" y="671332"/>
            <a:ext cx="2058577" cy="461665"/>
          </a:xfrm>
          <a:prstGeom prst="rect">
            <a:avLst/>
          </a:prstGeom>
          <a:noFill/>
        </p:spPr>
        <p:txBody>
          <a:bodyPr wrap="none" rtlCol="0">
            <a:spAutoFit/>
          </a:bodyPr>
          <a:lstStyle/>
          <a:p>
            <a:r>
              <a:rPr lang="sk-SK" sz="2400" b="1" dirty="0"/>
              <a:t>Human impact</a:t>
            </a:r>
          </a:p>
        </p:txBody>
      </p:sp>
      <p:sp>
        <p:nvSpPr>
          <p:cNvPr id="5" name="TextBox 4"/>
          <p:cNvSpPr txBox="1"/>
          <p:nvPr/>
        </p:nvSpPr>
        <p:spPr>
          <a:xfrm>
            <a:off x="1033153" y="1555668"/>
            <a:ext cx="3944926" cy="1754326"/>
          </a:xfrm>
          <a:prstGeom prst="rect">
            <a:avLst/>
          </a:prstGeom>
          <a:noFill/>
        </p:spPr>
        <p:txBody>
          <a:bodyPr wrap="none" rtlCol="0">
            <a:spAutoFit/>
          </a:bodyPr>
          <a:lstStyle/>
          <a:p>
            <a:pPr>
              <a:buFont typeface="Arial" pitchFamily="34" charset="0"/>
              <a:buChar char="•"/>
            </a:pPr>
            <a:r>
              <a:rPr lang="sk-SK" dirty="0"/>
              <a:t> deforestation</a:t>
            </a:r>
          </a:p>
          <a:p>
            <a:pPr>
              <a:buFont typeface="Arial" pitchFamily="34" charset="0"/>
              <a:buChar char="•"/>
            </a:pPr>
            <a:r>
              <a:rPr lang="sk-SK" dirty="0"/>
              <a:t> hunting</a:t>
            </a:r>
          </a:p>
          <a:p>
            <a:pPr>
              <a:buFont typeface="Arial" pitchFamily="34" charset="0"/>
              <a:buChar char="•"/>
            </a:pPr>
            <a:r>
              <a:rPr lang="sk-SK" dirty="0"/>
              <a:t> agriculture</a:t>
            </a:r>
          </a:p>
          <a:p>
            <a:pPr>
              <a:buFont typeface="Arial" pitchFamily="34" charset="0"/>
              <a:buChar char="•"/>
            </a:pPr>
            <a:r>
              <a:rPr lang="sk-SK" dirty="0"/>
              <a:t> increased acidity of the soil – industry</a:t>
            </a:r>
          </a:p>
          <a:p>
            <a:pPr>
              <a:buFont typeface="Arial" pitchFamily="34" charset="0"/>
              <a:buChar char="•"/>
            </a:pPr>
            <a:r>
              <a:rPr lang="sk-SK" dirty="0"/>
              <a:t> acid rains – destruction of leaves/trees</a:t>
            </a:r>
          </a:p>
          <a:p>
            <a:pPr>
              <a:buFont typeface="Arial" pitchFamily="34" charset="0"/>
              <a:buChar char="•"/>
            </a:pPr>
            <a:r>
              <a:rPr lang="sk-SK" dirty="0"/>
              <a:t> invasive organisms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B951D7-D556-4B25-BE5D-06B17DF1324B}"/>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5E17706D-9AF9-4FE2-9E10-359A220207ED}"/>
              </a:ext>
            </a:extLst>
          </p:cNvPr>
          <p:cNvSpPr>
            <a:spLocks noGrp="1"/>
          </p:cNvSpPr>
          <p:nvPr>
            <p:ph idx="1"/>
          </p:nvPr>
        </p:nvSpPr>
        <p:spPr/>
        <p:txBody>
          <a:bodyPr/>
          <a:lstStyle/>
          <a:p>
            <a:endParaRPr lang="sk-SK"/>
          </a:p>
        </p:txBody>
      </p:sp>
    </p:spTree>
    <p:extLst>
      <p:ext uri="{BB962C8B-B14F-4D97-AF65-F5344CB8AC3E}">
        <p14:creationId xmlns:p14="http://schemas.microsoft.com/office/powerpoint/2010/main" val="695272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lh3.googleusercontent.com/-L5B6HHWFrFg/VVIeehuQRMI/AAAAAAAAaNI/WZz_P38fmQ4/s400/Deciduous%2BForest%2BMap.jpg"/>
          <p:cNvPicPr>
            <a:picLocks noChangeAspect="1" noChangeArrowheads="1"/>
          </p:cNvPicPr>
          <p:nvPr/>
        </p:nvPicPr>
        <p:blipFill>
          <a:blip r:embed="rId3" cstate="print"/>
          <a:srcRect/>
          <a:stretch>
            <a:fillRect/>
          </a:stretch>
        </p:blipFill>
        <p:spPr bwMode="auto">
          <a:xfrm>
            <a:off x="251520" y="908720"/>
            <a:ext cx="8654478" cy="460851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whittaker_v2"/>
          <p:cNvPicPr>
            <a:picLocks noChangeAspect="1" noChangeArrowheads="1"/>
          </p:cNvPicPr>
          <p:nvPr/>
        </p:nvPicPr>
        <p:blipFill>
          <a:blip r:embed="rId2" cstate="print"/>
          <a:srcRect/>
          <a:stretch>
            <a:fillRect/>
          </a:stretch>
        </p:blipFill>
        <p:spPr bwMode="auto">
          <a:xfrm>
            <a:off x="575375" y="3175"/>
            <a:ext cx="8032874" cy="68548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4010" y="763929"/>
            <a:ext cx="769763" cy="461665"/>
          </a:xfrm>
          <a:prstGeom prst="rect">
            <a:avLst/>
          </a:prstGeom>
          <a:noFill/>
        </p:spPr>
        <p:txBody>
          <a:bodyPr wrap="none" rtlCol="0">
            <a:spAutoFit/>
          </a:bodyPr>
          <a:lstStyle/>
          <a:p>
            <a:r>
              <a:rPr lang="sk-SK" sz="2400" b="1" dirty="0"/>
              <a:t>Soils</a:t>
            </a:r>
          </a:p>
        </p:txBody>
      </p:sp>
      <p:pic>
        <p:nvPicPr>
          <p:cNvPr id="18434" name="Picture 2" descr="http://www.geo.msu.edu/geogmich/images/II-E-Y-alfisols.JPEG"/>
          <p:cNvPicPr>
            <a:picLocks noChangeAspect="1" noChangeArrowheads="1"/>
          </p:cNvPicPr>
          <p:nvPr/>
        </p:nvPicPr>
        <p:blipFill>
          <a:blip r:embed="rId3" cstate="print"/>
          <a:srcRect/>
          <a:stretch>
            <a:fillRect/>
          </a:stretch>
        </p:blipFill>
        <p:spPr bwMode="auto">
          <a:xfrm>
            <a:off x="260057" y="1469985"/>
            <a:ext cx="4007277" cy="2731627"/>
          </a:xfrm>
          <a:prstGeom prst="rect">
            <a:avLst/>
          </a:prstGeom>
          <a:noFill/>
        </p:spPr>
      </p:pic>
      <p:sp>
        <p:nvSpPr>
          <p:cNvPr id="6" name="TextBox 5"/>
          <p:cNvSpPr txBox="1"/>
          <p:nvPr/>
        </p:nvSpPr>
        <p:spPr>
          <a:xfrm>
            <a:off x="3368233" y="4213184"/>
            <a:ext cx="848309" cy="369332"/>
          </a:xfrm>
          <a:prstGeom prst="rect">
            <a:avLst/>
          </a:prstGeom>
          <a:noFill/>
        </p:spPr>
        <p:txBody>
          <a:bodyPr wrap="none" rtlCol="0">
            <a:spAutoFit/>
          </a:bodyPr>
          <a:lstStyle/>
          <a:p>
            <a:r>
              <a:rPr lang="sk-SK" dirty="0"/>
              <a:t>Alfisols</a:t>
            </a:r>
          </a:p>
        </p:txBody>
      </p:sp>
      <p:pic>
        <p:nvPicPr>
          <p:cNvPr id="18436" name="Picture 4" descr="http://1.bp.blogspot.com/-BfhctHHeWN4/UgeTLxurE2I/AAAAAAAAAng/x2v6v2pE3Po/s1600/silago.jpg"/>
          <p:cNvPicPr>
            <a:picLocks noChangeAspect="1" noChangeArrowheads="1"/>
          </p:cNvPicPr>
          <p:nvPr/>
        </p:nvPicPr>
        <p:blipFill>
          <a:blip r:embed="rId4" cstate="print"/>
          <a:srcRect/>
          <a:stretch>
            <a:fillRect/>
          </a:stretch>
        </p:blipFill>
        <p:spPr bwMode="auto">
          <a:xfrm>
            <a:off x="4310886" y="1457634"/>
            <a:ext cx="4127058" cy="2753522"/>
          </a:xfrm>
          <a:prstGeom prst="rect">
            <a:avLst/>
          </a:prstGeom>
          <a:noFill/>
        </p:spPr>
      </p:pic>
      <p:sp>
        <p:nvSpPr>
          <p:cNvPr id="8" name="TextBox 7"/>
          <p:cNvSpPr txBox="1"/>
          <p:nvPr/>
        </p:nvSpPr>
        <p:spPr>
          <a:xfrm>
            <a:off x="7537048" y="4226688"/>
            <a:ext cx="869149" cy="369332"/>
          </a:xfrm>
          <a:prstGeom prst="rect">
            <a:avLst/>
          </a:prstGeom>
          <a:noFill/>
        </p:spPr>
        <p:txBody>
          <a:bodyPr wrap="none" rtlCol="0">
            <a:spAutoFit/>
          </a:bodyPr>
          <a:lstStyle/>
          <a:p>
            <a:r>
              <a:rPr lang="sk-SK" dirty="0"/>
              <a:t>Ultisols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6137" y="659757"/>
            <a:ext cx="1569789" cy="461665"/>
          </a:xfrm>
          <a:prstGeom prst="rect">
            <a:avLst/>
          </a:prstGeom>
          <a:noFill/>
        </p:spPr>
        <p:txBody>
          <a:bodyPr wrap="none" rtlCol="0">
            <a:spAutoFit/>
          </a:bodyPr>
          <a:lstStyle/>
          <a:p>
            <a:r>
              <a:rPr lang="sk-SK" sz="2400" b="1" dirty="0"/>
              <a:t>Vegetation</a:t>
            </a:r>
          </a:p>
        </p:txBody>
      </p:sp>
      <p:pic>
        <p:nvPicPr>
          <p:cNvPr id="21506" name="Picture 2" descr="http://www.acegeography.com/uploads/1/8/6/4/18647856/9039529_orig.jpg"/>
          <p:cNvPicPr>
            <a:picLocks noChangeAspect="1" noChangeArrowheads="1"/>
          </p:cNvPicPr>
          <p:nvPr/>
        </p:nvPicPr>
        <p:blipFill>
          <a:blip r:embed="rId3" cstate="print"/>
          <a:srcRect l="1637" r="2545" b="3647"/>
          <a:stretch>
            <a:fillRect/>
          </a:stretch>
        </p:blipFill>
        <p:spPr bwMode="auto">
          <a:xfrm>
            <a:off x="1481578" y="1332007"/>
            <a:ext cx="6046264" cy="5068787"/>
          </a:xfrm>
          <a:prstGeom prst="rect">
            <a:avLst/>
          </a:prstGeom>
          <a:noFill/>
        </p:spPr>
      </p:pic>
      <p:pic>
        <p:nvPicPr>
          <p:cNvPr id="21508" name="Picture 4" descr="http://fotky.sme.sk/foto/304412/jesen-v-plnej-parade"/>
          <p:cNvPicPr>
            <a:picLocks noChangeAspect="1" noChangeArrowheads="1"/>
          </p:cNvPicPr>
          <p:nvPr/>
        </p:nvPicPr>
        <p:blipFill>
          <a:blip r:embed="rId4" cstate="print"/>
          <a:srcRect/>
          <a:stretch>
            <a:fillRect/>
          </a:stretch>
        </p:blipFill>
        <p:spPr bwMode="auto">
          <a:xfrm>
            <a:off x="625148" y="1312679"/>
            <a:ext cx="8023639" cy="5134421"/>
          </a:xfrm>
          <a:prstGeom prst="rect">
            <a:avLst/>
          </a:prstGeom>
          <a:noFill/>
        </p:spPr>
      </p:pic>
      <p:pic>
        <p:nvPicPr>
          <p:cNvPr id="21510" name="Picture 6" descr="https://pixabay.com/static/uploads/photo/2014/07/30/08/36/caterpillar-405090_960_720.jpg"/>
          <p:cNvPicPr>
            <a:picLocks noChangeAspect="1" noChangeArrowheads="1"/>
          </p:cNvPicPr>
          <p:nvPr/>
        </p:nvPicPr>
        <p:blipFill>
          <a:blip r:embed="rId5" cstate="print"/>
          <a:srcRect t="6663" b="5341"/>
          <a:stretch>
            <a:fillRect/>
          </a:stretch>
        </p:blipFill>
        <p:spPr bwMode="auto">
          <a:xfrm>
            <a:off x="601883" y="1250066"/>
            <a:ext cx="8067555" cy="53243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in)">
                                      <p:cBhvr>
                                        <p:cTn id="7" dur="500"/>
                                        <p:tgtEl>
                                          <p:spTgt spid="2150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1510"/>
                                        </p:tgtEl>
                                        <p:attrNameLst>
                                          <p:attrName>style.visibility</p:attrName>
                                        </p:attrNameLst>
                                      </p:cBhvr>
                                      <p:to>
                                        <p:strVal val="visible"/>
                                      </p:to>
                                    </p:set>
                                    <p:animEffect transition="in" filter="box(in)">
                                      <p:cBhvr>
                                        <p:cTn id="12"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pravda.sk/res/2013/04/03/thumbs/pocasie-zima-sneh-snezienky-nestandard2.jpg"/>
          <p:cNvPicPr>
            <a:picLocks noChangeAspect="1" noChangeArrowheads="1"/>
          </p:cNvPicPr>
          <p:nvPr/>
        </p:nvPicPr>
        <p:blipFill>
          <a:blip r:embed="rId3" cstate="print"/>
          <a:srcRect/>
          <a:stretch>
            <a:fillRect/>
          </a:stretch>
        </p:blipFill>
        <p:spPr bwMode="auto">
          <a:xfrm>
            <a:off x="1382492" y="1196272"/>
            <a:ext cx="5905500" cy="4429126"/>
          </a:xfrm>
          <a:prstGeom prst="rect">
            <a:avLst/>
          </a:prstGeom>
          <a:noFill/>
        </p:spPr>
      </p:pic>
      <p:pic>
        <p:nvPicPr>
          <p:cNvPr id="23556" name="Picture 4" descr="https://a-static.projektn.sk/2015/04/belgicko-1000x667.jpg"/>
          <p:cNvPicPr>
            <a:picLocks noChangeAspect="1" noChangeArrowheads="1"/>
          </p:cNvPicPr>
          <p:nvPr/>
        </p:nvPicPr>
        <p:blipFill>
          <a:blip r:embed="rId4" cstate="print"/>
          <a:srcRect l="4841" r="5776"/>
          <a:stretch>
            <a:fillRect/>
          </a:stretch>
        </p:blipFill>
        <p:spPr bwMode="auto">
          <a:xfrm>
            <a:off x="-46307" y="1"/>
            <a:ext cx="9190299"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box(in)">
                                      <p:cBhvr>
                                        <p:cTn id="7"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2436" y="231493"/>
            <a:ext cx="1556260" cy="461665"/>
          </a:xfrm>
          <a:prstGeom prst="rect">
            <a:avLst/>
          </a:prstGeom>
          <a:noFill/>
        </p:spPr>
        <p:txBody>
          <a:bodyPr wrap="none" rtlCol="0">
            <a:spAutoFit/>
          </a:bodyPr>
          <a:lstStyle/>
          <a:p>
            <a:r>
              <a:rPr lang="sk-SK" sz="2400" b="1" dirty="0"/>
              <a:t>Animal life</a:t>
            </a:r>
          </a:p>
        </p:txBody>
      </p:sp>
      <p:pic>
        <p:nvPicPr>
          <p:cNvPr id="25602" name="Picture 2" descr="http://victorchuntristanordonez.weebly.com/uploads/1/7/2/9/17294082/9756020_orig.gif"/>
          <p:cNvPicPr>
            <a:picLocks noChangeAspect="1" noChangeArrowheads="1"/>
          </p:cNvPicPr>
          <p:nvPr/>
        </p:nvPicPr>
        <p:blipFill>
          <a:blip r:embed="rId3" cstate="print"/>
          <a:srcRect l="962" t="4648" r="1148"/>
          <a:stretch>
            <a:fillRect/>
          </a:stretch>
        </p:blipFill>
        <p:spPr bwMode="auto">
          <a:xfrm>
            <a:off x="3198468" y="150471"/>
            <a:ext cx="5760337" cy="66728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1884" y="671332"/>
            <a:ext cx="1091389" cy="461665"/>
          </a:xfrm>
          <a:prstGeom prst="rect">
            <a:avLst/>
          </a:prstGeom>
          <a:noFill/>
        </p:spPr>
        <p:txBody>
          <a:bodyPr wrap="none" rtlCol="0">
            <a:spAutoFit/>
          </a:bodyPr>
          <a:lstStyle/>
          <a:p>
            <a:r>
              <a:rPr lang="sk-SK" sz="2400" b="1" dirty="0"/>
              <a:t>Europe</a:t>
            </a:r>
          </a:p>
        </p:txBody>
      </p:sp>
      <p:pic>
        <p:nvPicPr>
          <p:cNvPr id="27650" name="Picture 2" descr="http://warehouse1.indicia.org.uk/upload/Beech%20(Fagus%20sylvatica)%20B4114%20Leicester%20Road%20Junction%20Sapcote%20SP%205031%209306%20(taken%2027.8.2007).JPG"/>
          <p:cNvPicPr>
            <a:picLocks noChangeAspect="1" noChangeArrowheads="1"/>
          </p:cNvPicPr>
          <p:nvPr/>
        </p:nvPicPr>
        <p:blipFill>
          <a:blip r:embed="rId3" cstate="print"/>
          <a:srcRect/>
          <a:stretch>
            <a:fillRect/>
          </a:stretch>
        </p:blipFill>
        <p:spPr bwMode="auto">
          <a:xfrm>
            <a:off x="4479411" y="3636925"/>
            <a:ext cx="4004841" cy="3003631"/>
          </a:xfrm>
          <a:prstGeom prst="rect">
            <a:avLst/>
          </a:prstGeom>
          <a:noFill/>
        </p:spPr>
      </p:pic>
      <p:pic>
        <p:nvPicPr>
          <p:cNvPr id="27652" name="Picture 4" descr="http://thehoneytreenursery.com/images/Fagussylvatica.jpg"/>
          <p:cNvPicPr>
            <a:picLocks noChangeAspect="1" noChangeArrowheads="1"/>
          </p:cNvPicPr>
          <p:nvPr/>
        </p:nvPicPr>
        <p:blipFill>
          <a:blip r:embed="rId4" cstate="print"/>
          <a:srcRect/>
          <a:stretch>
            <a:fillRect/>
          </a:stretch>
        </p:blipFill>
        <p:spPr bwMode="auto">
          <a:xfrm>
            <a:off x="688020" y="3626469"/>
            <a:ext cx="3753758" cy="3040545"/>
          </a:xfrm>
          <a:prstGeom prst="rect">
            <a:avLst/>
          </a:prstGeom>
          <a:noFill/>
        </p:spPr>
      </p:pic>
      <p:pic>
        <p:nvPicPr>
          <p:cNvPr id="27654" name="Picture 6" descr="http://www.blueplanetbiomes.org/images/euro_deciduous_location_map.gif"/>
          <p:cNvPicPr>
            <a:picLocks noChangeAspect="1" noChangeArrowheads="1"/>
          </p:cNvPicPr>
          <p:nvPr/>
        </p:nvPicPr>
        <p:blipFill>
          <a:blip r:embed="rId5" cstate="print"/>
          <a:srcRect/>
          <a:stretch>
            <a:fillRect/>
          </a:stretch>
        </p:blipFill>
        <p:spPr bwMode="auto">
          <a:xfrm>
            <a:off x="2874870" y="92594"/>
            <a:ext cx="5609374" cy="3415075"/>
          </a:xfrm>
          <a:prstGeom prst="rect">
            <a:avLst/>
          </a:prstGeom>
          <a:noFill/>
        </p:spPr>
      </p:pic>
      <p:pic>
        <p:nvPicPr>
          <p:cNvPr id="27656" name="Picture 8" descr="http://www.oxfordlearnersdictionaries.com/media/american_english/fullsize/d/dec/decid/deciduous_trees.jpg"/>
          <p:cNvPicPr>
            <a:picLocks noChangeAspect="1" noChangeArrowheads="1"/>
          </p:cNvPicPr>
          <p:nvPr/>
        </p:nvPicPr>
        <p:blipFill>
          <a:blip r:embed="rId6" cstate="print"/>
          <a:srcRect/>
          <a:stretch>
            <a:fillRect/>
          </a:stretch>
        </p:blipFill>
        <p:spPr bwMode="auto">
          <a:xfrm>
            <a:off x="977378" y="1059421"/>
            <a:ext cx="7229073" cy="562495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27654"/>
                                        </p:tgtEl>
                                      </p:cBhvr>
                                    </p:animEffect>
                                    <p:set>
                                      <p:cBhvr>
                                        <p:cTn id="7" dur="1" fill="hold">
                                          <p:stCondLst>
                                            <p:cond delay="499"/>
                                          </p:stCondLst>
                                        </p:cTn>
                                        <p:tgtEl>
                                          <p:spTgt spid="2765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7656"/>
                                        </p:tgtEl>
                                        <p:attrNameLst>
                                          <p:attrName>style.visibility</p:attrName>
                                        </p:attrNameLst>
                                      </p:cBhvr>
                                      <p:to>
                                        <p:strVal val="visible"/>
                                      </p:to>
                                    </p:set>
                                    <p:animEffect transition="in" filter="box(in)">
                                      <p:cBhvr>
                                        <p:cTn id="12"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rspb.org.uk/Images/1033072_tcm9-243792.jpg?width=768&amp;crop=(36,236,3840,2376)"/>
          <p:cNvPicPr>
            <a:picLocks noChangeAspect="1" noChangeArrowheads="1"/>
          </p:cNvPicPr>
          <p:nvPr/>
        </p:nvPicPr>
        <p:blipFill>
          <a:blip r:embed="rId3" cstate="print"/>
          <a:srcRect l="9270" r="18258"/>
          <a:stretch>
            <a:fillRect/>
          </a:stretch>
        </p:blipFill>
        <p:spPr bwMode="auto">
          <a:xfrm>
            <a:off x="1231396" y="613597"/>
            <a:ext cx="2986268" cy="2317831"/>
          </a:xfrm>
          <a:prstGeom prst="rect">
            <a:avLst/>
          </a:prstGeom>
          <a:noFill/>
        </p:spPr>
      </p:pic>
      <p:pic>
        <p:nvPicPr>
          <p:cNvPr id="30724" name="Picture 4" descr="http://www.gardenbird.co.uk/media/catalog/product/cache/1/image/9df78eab33525d08d6e5fb8d27136e95/s/o/song_thrush_3.jpg"/>
          <p:cNvPicPr>
            <a:picLocks noChangeAspect="1" noChangeArrowheads="1"/>
          </p:cNvPicPr>
          <p:nvPr/>
        </p:nvPicPr>
        <p:blipFill>
          <a:blip r:embed="rId4" cstate="print"/>
          <a:srcRect/>
          <a:stretch>
            <a:fillRect/>
          </a:stretch>
        </p:blipFill>
        <p:spPr bwMode="auto">
          <a:xfrm>
            <a:off x="1230914" y="2963255"/>
            <a:ext cx="2963601" cy="2963601"/>
          </a:xfrm>
          <a:prstGeom prst="rect">
            <a:avLst/>
          </a:prstGeom>
          <a:noFill/>
        </p:spPr>
      </p:pic>
      <p:pic>
        <p:nvPicPr>
          <p:cNvPr id="30726" name="Picture 6" descr="http://ibc.lynxeds.com/files/pictures/Red-throated_Flycatcher-4448.jpg"/>
          <p:cNvPicPr>
            <a:picLocks noChangeAspect="1" noChangeArrowheads="1"/>
          </p:cNvPicPr>
          <p:nvPr/>
        </p:nvPicPr>
        <p:blipFill>
          <a:blip r:embed="rId5" cstate="print"/>
          <a:srcRect r="2650"/>
          <a:stretch>
            <a:fillRect/>
          </a:stretch>
        </p:blipFill>
        <p:spPr bwMode="auto">
          <a:xfrm>
            <a:off x="4263961" y="602202"/>
            <a:ext cx="3538127" cy="2330326"/>
          </a:xfrm>
          <a:prstGeom prst="rect">
            <a:avLst/>
          </a:prstGeom>
          <a:noFill/>
        </p:spPr>
      </p:pic>
      <p:pic>
        <p:nvPicPr>
          <p:cNvPr id="30728" name="Picture 8" descr="https://birdwatchingdanubedelta.files.wordpress.com/2013/08/cuckoo.jpg"/>
          <p:cNvPicPr>
            <a:picLocks noChangeAspect="1" noChangeArrowheads="1"/>
          </p:cNvPicPr>
          <p:nvPr/>
        </p:nvPicPr>
        <p:blipFill>
          <a:blip r:embed="rId6" cstate="print"/>
          <a:srcRect r="18069"/>
          <a:stretch>
            <a:fillRect/>
          </a:stretch>
        </p:blipFill>
        <p:spPr bwMode="auto">
          <a:xfrm>
            <a:off x="4258937" y="2963255"/>
            <a:ext cx="3626249" cy="2950643"/>
          </a:xfrm>
          <a:prstGeom prst="rect">
            <a:avLst/>
          </a:prstGeom>
          <a:noFill/>
        </p:spPr>
      </p:pic>
      <p:pic>
        <p:nvPicPr>
          <p:cNvPr id="30730" name="Picture 10" descr="http://www.jiri-bohdal.com/plch-zahradni/93578.jpg"/>
          <p:cNvPicPr>
            <a:picLocks noChangeAspect="1" noChangeArrowheads="1"/>
          </p:cNvPicPr>
          <p:nvPr/>
        </p:nvPicPr>
        <p:blipFill>
          <a:blip r:embed="rId7" cstate="print"/>
          <a:srcRect/>
          <a:stretch>
            <a:fillRect/>
          </a:stretch>
        </p:blipFill>
        <p:spPr bwMode="auto">
          <a:xfrm>
            <a:off x="1008292" y="604198"/>
            <a:ext cx="3195284" cy="2329007"/>
          </a:xfrm>
          <a:prstGeom prst="rect">
            <a:avLst/>
          </a:prstGeom>
          <a:noFill/>
        </p:spPr>
      </p:pic>
      <p:pic>
        <p:nvPicPr>
          <p:cNvPr id="30732" name="Picture 12" descr="http://iv1.lisimg.com/image/7141739/502full-my-profile.jpg"/>
          <p:cNvPicPr>
            <a:picLocks noChangeAspect="1" noChangeArrowheads="1"/>
          </p:cNvPicPr>
          <p:nvPr/>
        </p:nvPicPr>
        <p:blipFill>
          <a:blip r:embed="rId8" cstate="print"/>
          <a:srcRect/>
          <a:stretch>
            <a:fillRect/>
          </a:stretch>
        </p:blipFill>
        <p:spPr bwMode="auto">
          <a:xfrm>
            <a:off x="4267451" y="597746"/>
            <a:ext cx="3531327" cy="2335460"/>
          </a:xfrm>
          <a:prstGeom prst="rect">
            <a:avLst/>
          </a:prstGeom>
          <a:noFill/>
        </p:spPr>
      </p:pic>
      <p:pic>
        <p:nvPicPr>
          <p:cNvPr id="30734" name="Picture 14" descr="http://www.saga.co.uk/magazine/media/saga/publishing/verticals/home-and-garden/gardening/garden-wildlife/david-chapman/mammals/bank-vole_1280x960.jpg"/>
          <p:cNvPicPr>
            <a:picLocks noChangeAspect="1" noChangeArrowheads="1"/>
          </p:cNvPicPr>
          <p:nvPr/>
        </p:nvPicPr>
        <p:blipFill>
          <a:blip r:embed="rId9" cstate="print"/>
          <a:srcRect/>
          <a:stretch>
            <a:fillRect/>
          </a:stretch>
        </p:blipFill>
        <p:spPr bwMode="auto">
          <a:xfrm>
            <a:off x="4560125" y="3057343"/>
            <a:ext cx="3650417" cy="2737813"/>
          </a:xfrm>
          <a:prstGeom prst="rect">
            <a:avLst/>
          </a:prstGeom>
          <a:noFill/>
        </p:spPr>
      </p:pic>
      <p:pic>
        <p:nvPicPr>
          <p:cNvPr id="30736" name="Picture 16" descr="http://www.hennebrypest.com/assets/157229378.jpg"/>
          <p:cNvPicPr>
            <a:picLocks noChangeAspect="1" noChangeArrowheads="1"/>
          </p:cNvPicPr>
          <p:nvPr/>
        </p:nvPicPr>
        <p:blipFill>
          <a:blip r:embed="rId10" cstate="print"/>
          <a:srcRect/>
          <a:stretch>
            <a:fillRect/>
          </a:stretch>
        </p:blipFill>
        <p:spPr bwMode="auto">
          <a:xfrm>
            <a:off x="580768" y="3058924"/>
            <a:ext cx="3938114" cy="2771857"/>
          </a:xfrm>
          <a:prstGeom prst="rect">
            <a:avLst/>
          </a:prstGeom>
          <a:noFill/>
        </p:spPr>
      </p:pic>
      <p:pic>
        <p:nvPicPr>
          <p:cNvPr id="30738" name="Picture 18" descr="http://www.craigjoneswildlifephotography.co.uk/blog/wp-content/uploads/2010/06/GetAttachment6.jpg"/>
          <p:cNvPicPr>
            <a:picLocks noChangeAspect="1" noChangeArrowheads="1"/>
          </p:cNvPicPr>
          <p:nvPr/>
        </p:nvPicPr>
        <p:blipFill>
          <a:blip r:embed="rId11" cstate="print"/>
          <a:srcRect l="1928" t="2857" r="3007" b="5202"/>
          <a:stretch>
            <a:fillRect/>
          </a:stretch>
        </p:blipFill>
        <p:spPr bwMode="auto">
          <a:xfrm>
            <a:off x="391895" y="581891"/>
            <a:ext cx="4132613" cy="2735315"/>
          </a:xfrm>
          <a:prstGeom prst="rect">
            <a:avLst/>
          </a:prstGeom>
          <a:noFill/>
        </p:spPr>
      </p:pic>
      <p:pic>
        <p:nvPicPr>
          <p:cNvPr id="30740" name="Picture 20" descr="http://rtejr.rte.ie/files/2014/10/Red-deer-copy.jpg"/>
          <p:cNvPicPr>
            <a:picLocks noChangeAspect="1" noChangeArrowheads="1"/>
          </p:cNvPicPr>
          <p:nvPr/>
        </p:nvPicPr>
        <p:blipFill>
          <a:blip r:embed="rId12" cstate="print"/>
          <a:srcRect/>
          <a:stretch>
            <a:fillRect/>
          </a:stretch>
        </p:blipFill>
        <p:spPr bwMode="auto">
          <a:xfrm>
            <a:off x="4509899" y="585533"/>
            <a:ext cx="4081362" cy="2715807"/>
          </a:xfrm>
          <a:prstGeom prst="rect">
            <a:avLst/>
          </a:prstGeom>
          <a:noFill/>
        </p:spPr>
      </p:pic>
      <p:pic>
        <p:nvPicPr>
          <p:cNvPr id="30742" name="Picture 22" descr="http://www.naturdetektive.de/fileadmin/_migrated/pics/wisent_mit_Jungtier_Joerg_Tillmann_www_03.jpg"/>
          <p:cNvPicPr>
            <a:picLocks noChangeAspect="1" noChangeArrowheads="1"/>
          </p:cNvPicPr>
          <p:nvPr/>
        </p:nvPicPr>
        <p:blipFill>
          <a:blip r:embed="rId13" cstate="print"/>
          <a:srcRect/>
          <a:stretch>
            <a:fillRect/>
          </a:stretch>
        </p:blipFill>
        <p:spPr bwMode="auto">
          <a:xfrm>
            <a:off x="369328" y="3320056"/>
            <a:ext cx="4143295" cy="3107471"/>
          </a:xfrm>
          <a:prstGeom prst="rect">
            <a:avLst/>
          </a:prstGeom>
          <a:noFill/>
        </p:spPr>
      </p:pic>
      <p:pic>
        <p:nvPicPr>
          <p:cNvPr id="30744" name="Picture 24" descr="http://cdn.roughguides.com/wp-content/uploads/2012/06/BAWYMH-1680x1050.jpg"/>
          <p:cNvPicPr>
            <a:picLocks noChangeAspect="1" noChangeArrowheads="1"/>
          </p:cNvPicPr>
          <p:nvPr/>
        </p:nvPicPr>
        <p:blipFill>
          <a:blip r:embed="rId14" cstate="print"/>
          <a:srcRect/>
          <a:stretch>
            <a:fillRect/>
          </a:stretch>
        </p:blipFill>
        <p:spPr bwMode="auto">
          <a:xfrm>
            <a:off x="4500747" y="3315158"/>
            <a:ext cx="4101005" cy="2563128"/>
          </a:xfrm>
          <a:prstGeom prst="rect">
            <a:avLst/>
          </a:prstGeom>
          <a:noFill/>
        </p:spPr>
      </p:pic>
      <p:pic>
        <p:nvPicPr>
          <p:cNvPr id="30746" name="Picture 26" descr="http://hobopace.com/wp-content/uploads/2015/07/wallpaper-brown-bear-family.jpg"/>
          <p:cNvPicPr>
            <a:picLocks noChangeAspect="1" noChangeArrowheads="1"/>
          </p:cNvPicPr>
          <p:nvPr/>
        </p:nvPicPr>
        <p:blipFill>
          <a:blip r:embed="rId15" cstate="print"/>
          <a:srcRect/>
          <a:stretch>
            <a:fillRect/>
          </a:stretch>
        </p:blipFill>
        <p:spPr bwMode="auto">
          <a:xfrm>
            <a:off x="1959429" y="-1"/>
            <a:ext cx="5308270" cy="3317669"/>
          </a:xfrm>
          <a:prstGeom prst="rect">
            <a:avLst/>
          </a:prstGeom>
          <a:noFill/>
        </p:spPr>
      </p:pic>
      <p:pic>
        <p:nvPicPr>
          <p:cNvPr id="30748" name="Picture 28" descr="https://www.czs.org/getattachment/Brookfield-ZOO/Zoo-Animals/Great-Bear-Wilderness/Mexican-Gray-Wolf/Mexican-Gray-Wolf_560x390.jpg.aspx"/>
          <p:cNvPicPr>
            <a:picLocks noChangeAspect="1" noChangeArrowheads="1"/>
          </p:cNvPicPr>
          <p:nvPr/>
        </p:nvPicPr>
        <p:blipFill>
          <a:blip r:embed="rId16" cstate="print"/>
          <a:srcRect/>
          <a:stretch>
            <a:fillRect/>
          </a:stretch>
        </p:blipFill>
        <p:spPr bwMode="auto">
          <a:xfrm>
            <a:off x="1936862" y="3143249"/>
            <a:ext cx="5334000" cy="37147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box(in)">
                                      <p:cBhvr>
                                        <p:cTn id="7" dur="500"/>
                                        <p:tgtEl>
                                          <p:spTgt spid="30736"/>
                                        </p:tgtEl>
                                      </p:cBhvr>
                                    </p:animEffect>
                                  </p:childTnLst>
                                </p:cTn>
                              </p:par>
                              <p:par>
                                <p:cTn id="8" presetID="4" presetClass="entr" presetSubtype="16" fill="hold" nodeType="withEffect">
                                  <p:stCondLst>
                                    <p:cond delay="0"/>
                                  </p:stCondLst>
                                  <p:childTnLst>
                                    <p:set>
                                      <p:cBhvr>
                                        <p:cTn id="9" dur="1" fill="hold">
                                          <p:stCondLst>
                                            <p:cond delay="0"/>
                                          </p:stCondLst>
                                        </p:cTn>
                                        <p:tgtEl>
                                          <p:spTgt spid="30734"/>
                                        </p:tgtEl>
                                        <p:attrNameLst>
                                          <p:attrName>style.visibility</p:attrName>
                                        </p:attrNameLst>
                                      </p:cBhvr>
                                      <p:to>
                                        <p:strVal val="visible"/>
                                      </p:to>
                                    </p:set>
                                    <p:animEffect transition="in" filter="box(in)">
                                      <p:cBhvr>
                                        <p:cTn id="10" dur="500"/>
                                        <p:tgtEl>
                                          <p:spTgt spid="30734"/>
                                        </p:tgtEl>
                                      </p:cBhvr>
                                    </p:animEffect>
                                  </p:childTnLst>
                                </p:cTn>
                              </p:par>
                              <p:par>
                                <p:cTn id="11" presetID="4" presetClass="entr" presetSubtype="16"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animEffect transition="in" filter="box(in)">
                                      <p:cBhvr>
                                        <p:cTn id="13" dur="500"/>
                                        <p:tgtEl>
                                          <p:spTgt spid="30730"/>
                                        </p:tgtEl>
                                      </p:cBhvr>
                                    </p:animEffect>
                                  </p:childTnLst>
                                </p:cTn>
                              </p:par>
                              <p:par>
                                <p:cTn id="14" presetID="4" presetClass="entr" presetSubtype="16" fill="hold" nodeType="withEffect">
                                  <p:stCondLst>
                                    <p:cond delay="0"/>
                                  </p:stCondLst>
                                  <p:childTnLst>
                                    <p:set>
                                      <p:cBhvr>
                                        <p:cTn id="15" dur="1" fill="hold">
                                          <p:stCondLst>
                                            <p:cond delay="0"/>
                                          </p:stCondLst>
                                        </p:cTn>
                                        <p:tgtEl>
                                          <p:spTgt spid="30732"/>
                                        </p:tgtEl>
                                        <p:attrNameLst>
                                          <p:attrName>style.visibility</p:attrName>
                                        </p:attrNameLst>
                                      </p:cBhvr>
                                      <p:to>
                                        <p:strVal val="visible"/>
                                      </p:to>
                                    </p:set>
                                    <p:animEffect transition="in" filter="box(in)">
                                      <p:cBhvr>
                                        <p:cTn id="16" dur="500"/>
                                        <p:tgtEl>
                                          <p:spTgt spid="3073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0744"/>
                                        </p:tgtEl>
                                        <p:attrNameLst>
                                          <p:attrName>style.visibility</p:attrName>
                                        </p:attrNameLst>
                                      </p:cBhvr>
                                      <p:to>
                                        <p:strVal val="visible"/>
                                      </p:to>
                                    </p:set>
                                    <p:animEffect transition="in" filter="box(in)">
                                      <p:cBhvr>
                                        <p:cTn id="21" dur="500"/>
                                        <p:tgtEl>
                                          <p:spTgt spid="30744"/>
                                        </p:tgtEl>
                                      </p:cBhvr>
                                    </p:animEffect>
                                  </p:childTnLst>
                                </p:cTn>
                              </p:par>
                              <p:par>
                                <p:cTn id="22" presetID="4" presetClass="entr" presetSubtype="16" fill="hold" nodeType="withEffect">
                                  <p:stCondLst>
                                    <p:cond delay="0"/>
                                  </p:stCondLst>
                                  <p:childTnLst>
                                    <p:set>
                                      <p:cBhvr>
                                        <p:cTn id="23" dur="1" fill="hold">
                                          <p:stCondLst>
                                            <p:cond delay="0"/>
                                          </p:stCondLst>
                                        </p:cTn>
                                        <p:tgtEl>
                                          <p:spTgt spid="30740"/>
                                        </p:tgtEl>
                                        <p:attrNameLst>
                                          <p:attrName>style.visibility</p:attrName>
                                        </p:attrNameLst>
                                      </p:cBhvr>
                                      <p:to>
                                        <p:strVal val="visible"/>
                                      </p:to>
                                    </p:set>
                                    <p:animEffect transition="in" filter="box(in)">
                                      <p:cBhvr>
                                        <p:cTn id="24" dur="500"/>
                                        <p:tgtEl>
                                          <p:spTgt spid="30740"/>
                                        </p:tgtEl>
                                      </p:cBhvr>
                                    </p:animEffect>
                                  </p:childTnLst>
                                </p:cTn>
                              </p:par>
                              <p:par>
                                <p:cTn id="25" presetID="4" presetClass="entr" presetSubtype="16" fill="hold" nodeType="withEffect">
                                  <p:stCondLst>
                                    <p:cond delay="0"/>
                                  </p:stCondLst>
                                  <p:childTnLst>
                                    <p:set>
                                      <p:cBhvr>
                                        <p:cTn id="26" dur="1" fill="hold">
                                          <p:stCondLst>
                                            <p:cond delay="0"/>
                                          </p:stCondLst>
                                        </p:cTn>
                                        <p:tgtEl>
                                          <p:spTgt spid="30738"/>
                                        </p:tgtEl>
                                        <p:attrNameLst>
                                          <p:attrName>style.visibility</p:attrName>
                                        </p:attrNameLst>
                                      </p:cBhvr>
                                      <p:to>
                                        <p:strVal val="visible"/>
                                      </p:to>
                                    </p:set>
                                    <p:animEffect transition="in" filter="box(in)">
                                      <p:cBhvr>
                                        <p:cTn id="27" dur="500"/>
                                        <p:tgtEl>
                                          <p:spTgt spid="30738"/>
                                        </p:tgtEl>
                                      </p:cBhvr>
                                    </p:animEffect>
                                  </p:childTnLst>
                                </p:cTn>
                              </p:par>
                              <p:par>
                                <p:cTn id="28" presetID="4" presetClass="entr" presetSubtype="16" fill="hold" nodeType="withEffect">
                                  <p:stCondLst>
                                    <p:cond delay="0"/>
                                  </p:stCondLst>
                                  <p:childTnLst>
                                    <p:set>
                                      <p:cBhvr>
                                        <p:cTn id="29" dur="1" fill="hold">
                                          <p:stCondLst>
                                            <p:cond delay="0"/>
                                          </p:stCondLst>
                                        </p:cTn>
                                        <p:tgtEl>
                                          <p:spTgt spid="30742"/>
                                        </p:tgtEl>
                                        <p:attrNameLst>
                                          <p:attrName>style.visibility</p:attrName>
                                        </p:attrNameLst>
                                      </p:cBhvr>
                                      <p:to>
                                        <p:strVal val="visible"/>
                                      </p:to>
                                    </p:set>
                                    <p:animEffect transition="in" filter="box(in)">
                                      <p:cBhvr>
                                        <p:cTn id="30" dur="500"/>
                                        <p:tgtEl>
                                          <p:spTgt spid="30742"/>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0746"/>
                                        </p:tgtEl>
                                        <p:attrNameLst>
                                          <p:attrName>style.visibility</p:attrName>
                                        </p:attrNameLst>
                                      </p:cBhvr>
                                      <p:to>
                                        <p:strVal val="visible"/>
                                      </p:to>
                                    </p:set>
                                    <p:animEffect transition="in" filter="box(in)">
                                      <p:cBhvr>
                                        <p:cTn id="35" dur="500"/>
                                        <p:tgtEl>
                                          <p:spTgt spid="30746"/>
                                        </p:tgtEl>
                                      </p:cBhvr>
                                    </p:animEffect>
                                  </p:childTnLst>
                                </p:cTn>
                              </p:par>
                              <p:par>
                                <p:cTn id="36" presetID="4" presetClass="entr" presetSubtype="16" fill="hold" nodeType="withEffect">
                                  <p:stCondLst>
                                    <p:cond delay="0"/>
                                  </p:stCondLst>
                                  <p:childTnLst>
                                    <p:set>
                                      <p:cBhvr>
                                        <p:cTn id="37" dur="1" fill="hold">
                                          <p:stCondLst>
                                            <p:cond delay="0"/>
                                          </p:stCondLst>
                                        </p:cTn>
                                        <p:tgtEl>
                                          <p:spTgt spid="30748"/>
                                        </p:tgtEl>
                                        <p:attrNameLst>
                                          <p:attrName>style.visibility</p:attrName>
                                        </p:attrNameLst>
                                      </p:cBhvr>
                                      <p:to>
                                        <p:strVal val="visible"/>
                                      </p:to>
                                    </p:set>
                                    <p:animEffect transition="in" filter="box(in)">
                                      <p:cBhvr>
                                        <p:cTn id="38" dur="500"/>
                                        <p:tgtEl>
                                          <p:spTgt spid="30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1143</Words>
  <Application>Microsoft Office PowerPoint</Application>
  <PresentationFormat>Prezentácia na obrazovke (4:3)</PresentationFormat>
  <Paragraphs>59</Paragraphs>
  <Slides>19</Slides>
  <Notes>16</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19</vt:i4>
      </vt:variant>
    </vt:vector>
  </HeadingPairs>
  <TitlesOfParts>
    <vt:vector size="22" baseType="lpstr">
      <vt:lpstr>Arial</vt:lpstr>
      <vt:lpstr>Calibri</vt:lpstr>
      <vt:lpstr>Office Theme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83</cp:revision>
  <dcterms:created xsi:type="dcterms:W3CDTF">2016-02-08T12:19:10Z</dcterms:created>
  <dcterms:modified xsi:type="dcterms:W3CDTF">2021-02-09T09:51:05Z</dcterms:modified>
</cp:coreProperties>
</file>