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29" autoAdjust="0"/>
  </p:normalViewPr>
  <p:slideViewPr>
    <p:cSldViewPr snapToGrid="0">
      <p:cViewPr varScale="1">
        <p:scale>
          <a:sx n="51" d="100"/>
          <a:sy n="51" d="100"/>
        </p:scale>
        <p:origin x="1648"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FAB7B5-CCA5-4BC5-9F2E-9FEB267996BF}" type="datetimeFigureOut">
              <a:rPr lang="sk-SK" smtClean="0"/>
              <a:pPr/>
              <a:t>9. 2. 2021</a:t>
            </a:fld>
            <a:endParaRPr lang="sk-S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F3F0F3-EEE3-419D-960A-FA7159F36B5E}" type="slidenum">
              <a:rPr lang="sk-SK" smtClean="0"/>
              <a:pPr/>
              <a:t>‹#›</a:t>
            </a:fld>
            <a:endParaRPr lang="sk-S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In the midlaitudes, natural</a:t>
            </a:r>
            <a:r>
              <a:rPr lang="sk-SK" baseline="0" dirty="0"/>
              <a:t> grasslands are found in the semiarid interiors of North America and Eurasia and in the rainshadow situations in South America and southern Africa</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a:t>
            </a:fld>
            <a:endParaRPr lang="sk-S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Rodents typically dig burrows and their activities are considered major determinants of the nature soil, vegetation and microrelief in the steppe. More common redents – steppe lemming, Brand´s vole,</a:t>
            </a:r>
            <a:r>
              <a:rPr lang="sk-SK" baseline="0" dirty="0"/>
              <a:t> mole rats – which is endemic, suslik, bobak, tarbagan, daurian pika.</a:t>
            </a:r>
          </a:p>
          <a:p>
            <a:r>
              <a:rPr lang="sk-SK" baseline="0" dirty="0"/>
              <a:t>The small mammals of the steppe do not hibernate, but accumulate stores of plant material for winter consuption.</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13</a:t>
            </a:fld>
            <a:endParaRPr lang="sk-S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Steppes of China </a:t>
            </a:r>
            <a:r>
              <a:rPr lang="sk-SK" baseline="0" dirty="0"/>
              <a:t>are divided into 3 parts – meadow (forest) steppe, typical steppe and desert stepps. This type of steppe is greatly affected by continentality nad wind systems of Asian monsoon. Most precipitation comes between June and September and the most plants bloom between June and August. Annual precipitation is greates in the eastern part of China´s steppe 500mm and decreases to the west (200mm)</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14</a:t>
            </a:fld>
            <a:endParaRPr lang="sk-S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Meadow steppe is a humid grassland at elevations</a:t>
            </a:r>
            <a:r>
              <a:rPr lang="sk-SK" baseline="0" dirty="0"/>
              <a:t> 120-250m. Soils are chernozems or dark chestnut soils. Dominant grass is S.baicalensis which reaches up to 60cm. Subdominant are sod-forming grasses accompanied with perennial forbs.</a:t>
            </a:r>
          </a:p>
          <a:p>
            <a:r>
              <a:rPr lang="sk-SK" baseline="0" dirty="0"/>
              <a:t>Typical steppe extends from the Northeast and inner Mongolian plateau south onto Loess Plateau. Elevations in this region are 800-1400m and annual average precipitation are 300-400mm. Vegetation is uniformly low (30-50cm).</a:t>
            </a:r>
          </a:p>
          <a:p>
            <a:r>
              <a:rPr lang="sk-SK" baseline="0" dirty="0"/>
              <a:t>Desert steppe is in the northern and northwestern parts of Loess Plateau. Vegetation is low in diversity and height (20-30cm) and covers only about 30% of the surface. The most abundant native animals of the Chinese steppes are burrowing rodents that live in the colonies (the same as before)+mongolian gazelle, goitered gazelle, bactrial camel and takhi (both close to extinction). Few reptiles – 2 lizards and a snake; and amphibians are rare – just in the moist areas.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15</a:t>
            </a:fld>
            <a:endParaRPr lang="sk-S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Three distinct plant groupings occur in the central grassland region – tallgrass prairie, mixed prairie, shortgrass prairie</a:t>
            </a:r>
          </a:p>
        </p:txBody>
      </p:sp>
      <p:sp>
        <p:nvSpPr>
          <p:cNvPr id="4" name="Slide Number Placeholder 3"/>
          <p:cNvSpPr>
            <a:spLocks noGrp="1"/>
          </p:cNvSpPr>
          <p:nvPr>
            <p:ph type="sldNum" sz="quarter" idx="10"/>
          </p:nvPr>
        </p:nvSpPr>
        <p:spPr/>
        <p:txBody>
          <a:bodyPr/>
          <a:lstStyle/>
          <a:p>
            <a:fld id="{FCF3F0F3-EEE3-419D-960A-FA7159F36B5E}" type="slidenum">
              <a:rPr lang="sk-SK" smtClean="0"/>
              <a:pPr/>
              <a:t>16</a:t>
            </a:fld>
            <a:endParaRPr lang="sk-S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It occurs in the subhumid and moister</a:t>
            </a:r>
            <a:r>
              <a:rPr lang="sk-SK" baseline="0" dirty="0"/>
              <a:t> semiarid regions of the eastern prairie belt. It is a multilayer vegetation with tall grasses, midsized grasses and short grasses. Most plants are sod-forming plants and all are C4 grasses. </a:t>
            </a:r>
            <a:r>
              <a:rPr lang="sk-SK" i="0" baseline="0" dirty="0"/>
              <a:t>In the late summer, when the tallest grasses have  matured they may reach heights of 200-300cm. Grasses are accompanied by a variety of perennial forbs.</a:t>
            </a:r>
          </a:p>
          <a:p>
            <a:r>
              <a:rPr lang="sk-SK" i="0" baseline="0" dirty="0"/>
              <a:t>Prairie is associated with chernozems. Fire appears to be a major factor in maintaining the tallgrass prairie and preventing the invasions of woody species.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17</a:t>
            </a:fld>
            <a:endParaRPr lang="sk-S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Most</a:t>
            </a:r>
            <a:r>
              <a:rPr lang="sk-SK" baseline="0" dirty="0"/>
              <a:t> of the region has been converted to agricultural land. Because of this, majority of animals are missing – gone are herds of bisons, antelope, elk, and chief predator – wolf; swift fox is no longer found in most areas. Taking their place are coyotes and red foxes. Rodents survive in rare protected areas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18</a:t>
            </a:fld>
            <a:endParaRPr lang="sk-S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Rodents - thirteen-line ground</a:t>
            </a:r>
            <a:r>
              <a:rPr lang="sk-SK" baseline="0" dirty="0"/>
              <a:t> squirrel, meadow vole, pocket gopher.</a:t>
            </a:r>
          </a:p>
          <a:p>
            <a:r>
              <a:rPr lang="sk-SK" dirty="0"/>
              <a:t>Small herbivores – eastern cottontail, white-tailed jackrabbit</a:t>
            </a:r>
          </a:p>
          <a:p>
            <a:r>
              <a:rPr lang="sk-SK" dirty="0"/>
              <a:t>Small carnivores – badger, striped skunk and least weasel</a:t>
            </a:r>
          </a:p>
        </p:txBody>
      </p:sp>
      <p:sp>
        <p:nvSpPr>
          <p:cNvPr id="4" name="Slide Number Placeholder 3"/>
          <p:cNvSpPr>
            <a:spLocks noGrp="1"/>
          </p:cNvSpPr>
          <p:nvPr>
            <p:ph type="sldNum" sz="quarter" idx="10"/>
          </p:nvPr>
        </p:nvSpPr>
        <p:spPr/>
        <p:txBody>
          <a:bodyPr/>
          <a:lstStyle/>
          <a:p>
            <a:fld id="{FCF3F0F3-EEE3-419D-960A-FA7159F36B5E}" type="slidenum">
              <a:rPr lang="sk-SK" smtClean="0"/>
              <a:pPr/>
              <a:t>19</a:t>
            </a:fld>
            <a:endParaRPr lang="sk-S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Mixed prairie is a 2layer grassland vegetation. </a:t>
            </a:r>
            <a:r>
              <a:rPr lang="sk-SK" baseline="0" dirty="0"/>
              <a:t>Elevations range from 500 to 1100m. Annual precipitation varies from 600 to 350-400mm. </a:t>
            </a:r>
            <a:r>
              <a:rPr lang="sk-SK" dirty="0"/>
              <a:t>Soils tend to be brown and chestnut</a:t>
            </a:r>
            <a:r>
              <a:rPr lang="sk-SK" baseline="0" dirty="0"/>
              <a:t> colored mollisols. Vegetation consists of mixed stands of midsized (C3) and short grasses (C4). The midsized grasses stand 60-120cm, the short grasses 20-60cm. Perennial forbs are also prominent members of the plant community. Also found are halfshrubs and dwarf shrubs. Cactuses are presented as well.</a:t>
            </a:r>
          </a:p>
          <a:p>
            <a:r>
              <a:rPr lang="sk-SK" baseline="0" dirty="0"/>
              <a:t>Animal life is similar with this from tallgrass prairie. From reptiles is good to mention – prairie rattlesnake, plains hognose snake, bull snake</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20</a:t>
            </a:fld>
            <a:endParaRPr lang="sk-S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Precipitation</a:t>
            </a:r>
            <a:r>
              <a:rPr lang="sk-SK" baseline="0" dirty="0"/>
              <a:t> varies from 300-550mm with 70% occurring between May and August. Dominant plants are shallow-rooted, sod-forming grasses (10-40cm). Small shrubs and subshrubs and prairie prickly pears also occur. Short grass prairie was once a home for herds of bisons. Hares and rabbits represent the major herbivores today.</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21</a:t>
            </a:fld>
            <a:endParaRPr lang="sk-S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Prairie-dog burrows are used by other animals (snakes,</a:t>
            </a:r>
            <a:r>
              <a:rPr lang="sk-SK" baseline="0" dirty="0"/>
              <a:t> squirrels, owls) as a nesting sites or shelter.</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22</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Seasonal pattern of precipitation differ from region to region</a:t>
            </a:r>
          </a:p>
        </p:txBody>
      </p:sp>
      <p:sp>
        <p:nvSpPr>
          <p:cNvPr id="4" name="Slide Number Placeholder 3"/>
          <p:cNvSpPr>
            <a:spLocks noGrp="1"/>
          </p:cNvSpPr>
          <p:nvPr>
            <p:ph type="sldNum" sz="quarter" idx="10"/>
          </p:nvPr>
        </p:nvSpPr>
        <p:spPr/>
        <p:txBody>
          <a:bodyPr/>
          <a:lstStyle/>
          <a:p>
            <a:fld id="{FCF3F0F3-EEE3-419D-960A-FA7159F36B5E}" type="slidenum">
              <a:rPr lang="sk-SK" smtClean="0"/>
              <a:pPr/>
              <a:t>4</a:t>
            </a:fld>
            <a:endParaRPr lang="sk-S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Temperate grassland surrounding the Rio de la Plata.</a:t>
            </a:r>
            <a:r>
              <a:rPr lang="sk-SK" baseline="0" dirty="0"/>
              <a:t> They occur undes subhumid conditions. Precipitation varies form 400-1600mm. Two rainy seasons occur – in spring and in fall. Summers are dry. Temperatures are mild, winters colder. Soils are mollisols. The southern pampas are associated with chernozems, western pampas with chestnut soils. Eastern pampas are associated with alfisols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23</a:t>
            </a:fld>
            <a:endParaRPr lang="sk-S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The pampas grasses include many feathergrasses – 25 species, perennial</a:t>
            </a:r>
            <a:r>
              <a:rPr lang="sk-SK" baseline="0" dirty="0"/>
              <a:t> forbs and subshrubs. One type of pampa so-called rolling pampa (south of he Rio de la Plata) reach tallest plants 50-100cm. Grass community is composed of both sod-forming types and bunchgrasses in several layers. Grazing has converted this grassland to 2 layers – lover layer about 5cm high and a taller layer of bunchgrasses and small woody plants. Pampas seem to have lacked the herds of large native grazing mammals. The only large herbivore was the pampas deer. Among more abundant mammals oday are plains viscacha – large rodent that lives in colonies. Opossums, armadillos and lamas are common.</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24</a:t>
            </a:fld>
            <a:endParaRPr lang="sk-S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Strictly South</a:t>
            </a:r>
            <a:r>
              <a:rPr lang="sk-SK" baseline="0" dirty="0"/>
              <a:t> American rodents found in pampas include wild guinea pigs and tuco-tuco. The largest predators are jaguar and puma. From smaller predators – pampas cat and geoffroy´s cat.</a:t>
            </a:r>
          </a:p>
          <a:p>
            <a:r>
              <a:rPr lang="sk-SK" baseline="0" dirty="0"/>
              <a:t>Birds are very abundant. About 390 species have been recorded from the grasslands.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25</a:t>
            </a:fld>
            <a:endParaRPr lang="sk-S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Eatern part</a:t>
            </a:r>
            <a:r>
              <a:rPr lang="sk-SK" baseline="0" dirty="0"/>
              <a:t> of southern Africa at elevations 1500-5000 m. Subhumid region of summer rainfall. Annual precipitation greater than 750 mm. Summer temperatures are high – evaporation rates are high. The grassland is maintained by burning and grazing not by the climate. </a:t>
            </a:r>
            <a:r>
              <a:rPr lang="sk-SK" baseline="0"/>
              <a:t>Mismanagement by burning at wrong time of year has changed the composition in many areas.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26</a:t>
            </a:fld>
            <a:endParaRPr lang="sk-SK"/>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Domestic livestock resulted in changes in the animal life as well as cattlemen</a:t>
            </a:r>
            <a:r>
              <a:rPr lang="sk-SK" baseline="0" dirty="0"/>
              <a:t> eliminated large, potentially competing wild grazing animals as well as large carnivores. Overgrazing is associated with desertification and the invasion of shrubs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27</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Soils are among</a:t>
            </a:r>
            <a:r>
              <a:rPr lang="sk-SK" baseline="0" dirty="0"/>
              <a:t> the most fertile on earth. They are deep, high in disoolved nutrients, and high in organic matter. The humus or organic material in the soil that facilitates the exchange of mineral nutrients between soil and plant root derives from the annual dying of aerial portions of the grasses and forbs of the grasslands and from continual dying and decay of their roots, which in the moister areas may estend to depths of 3,5m</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5</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Narrow leafy shoots are heldupright to reduce heating in summer. Large fibrous toot</a:t>
            </a:r>
            <a:r>
              <a:rPr lang="sk-SK" baseline="0" dirty="0"/>
              <a:t> systems effectively trap moisture and nutrients from the upper horizons of the soil, and the growth buds are at or below the surface, where they are protected from the dires that sweep through canopy and from grazing animals.</a:t>
            </a:r>
          </a:p>
          <a:p>
            <a:r>
              <a:rPr lang="sk-SK" baseline="0" dirty="0"/>
              <a:t>Sod grasses reproduces vegetatively by lateral buds or rhizomes.</a:t>
            </a:r>
          </a:p>
          <a:p>
            <a:r>
              <a:rPr lang="sk-SK" baseline="0" dirty="0"/>
              <a:t>Bunch grasses grow as individual clumps of tillers around a central stem and reproduce by seeds.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6</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C4 called</a:t>
            </a:r>
            <a:r>
              <a:rPr lang="sk-SK" baseline="0" dirty="0"/>
              <a:t> as well as warm-season grasses beacuse they don´t  grow until early summer. Peak growth occurs when temperatures reach about 35°C</a:t>
            </a:r>
          </a:p>
          <a:p>
            <a:r>
              <a:rPr lang="sk-SK" baseline="0" dirty="0"/>
              <a:t>C3 or cool season grasses start to grow in early spring and maimaze growth at aorund 20°C</a:t>
            </a:r>
          </a:p>
          <a:p>
            <a:r>
              <a:rPr lang="sk-SK" baseline="0" dirty="0"/>
              <a:t>Perennial forbs die down in fall and regenerate next spring from tubers, bulbs and rhizomes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7</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Steppes</a:t>
            </a:r>
            <a:r>
              <a:rPr lang="sk-SK" baseline="0" dirty="0"/>
              <a:t> stratch across continent in a wide east-west belt. Across much of Russia and Mongolia is the belt 800-1000 km wide and its east-west extend is about 8000km. Differentiation of the vegetation along a moisture gradiens from moist to dry grasslands occur in latitudinal zones from north to south. The vast area has a great diversity of plant assemblages. These are grouped to 4 major types</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9</a:t>
            </a:fld>
            <a:endParaRPr lang="sk-S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Trends in the vegetation are</a:t>
            </a:r>
            <a:r>
              <a:rPr lang="sk-SK" baseline="0" dirty="0"/>
              <a:t> apparent from north to south. These include a decrease in the number of species present and a decrease in the height of the grass layer from 80-100cm in the north to 15-20cm in the south and a decrease in the percent cover of grasses from 70-90% to 10-20%.</a:t>
            </a:r>
          </a:p>
          <a:p>
            <a:r>
              <a:rPr lang="sk-SK" baseline="0" dirty="0"/>
              <a:t>Needlegrasses are the most characteristic, and the actual species vary from region to region.</a:t>
            </a:r>
          </a:p>
          <a:p>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10</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In the forest steppe – stipa pennata; </a:t>
            </a:r>
          </a:p>
          <a:p>
            <a:r>
              <a:rPr lang="sk-SK" dirty="0"/>
              <a:t>in the true steppe S. Lessingiana, S. Pilcherrima, S. Zaleskii;</a:t>
            </a:r>
          </a:p>
          <a:p>
            <a:r>
              <a:rPr lang="sk-SK" dirty="0"/>
              <a:t>In the driest desert grasslands – S. Gobica, S. Glareosa.</a:t>
            </a:r>
          </a:p>
          <a:p>
            <a:r>
              <a:rPr lang="sk-SK" dirty="0"/>
              <a:t>There</a:t>
            </a:r>
            <a:r>
              <a:rPr lang="sk-SK" baseline="0" dirty="0"/>
              <a:t> are also other genera of bunchgrasses. The grasses grow throughout the growing season but show slower growth rates in July and August. With them are large number of forbs with colorful flowers – they come into bloom in different times. Every color is known as aspect – e.g. In spring (early April) is in forest steppe has brown aspect; end of April – yellow aspect; end of May blue aspect; end of June – white aspect.</a:t>
            </a:r>
          </a:p>
          <a:p>
            <a:r>
              <a:rPr lang="sk-SK" baseline="0" dirty="0"/>
              <a:t>In Russian Central Chernozem region are 11 aspects. The number dicreases with in other regions with only 5-6 in driest areas. The number and timing of aspects vary from year to year according to actual precipitation amounts and temperatures.</a:t>
            </a:r>
            <a:endParaRPr lang="sk-SK" dirty="0"/>
          </a:p>
          <a:p>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11</a:t>
            </a:fld>
            <a:endParaRPr lang="sk-S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Thousands of years of human activity have</a:t>
            </a:r>
            <a:r>
              <a:rPr lang="sk-SK" baseline="0" dirty="0"/>
              <a:t> greatly altered the Eurasian steppes. Heavy grazing by domestic livestock, fire and cultivation have changed vegetation and animal life. The steppes of Mongolia are least changed and offer some idea of the earlier animal life elsewhere.</a:t>
            </a:r>
          </a:p>
          <a:p>
            <a:r>
              <a:rPr lang="sk-SK" baseline="0" dirty="0"/>
              <a:t>Asiatic wild ass, Przewalski´s horse, saiga</a:t>
            </a:r>
            <a:endParaRPr lang="sk-SK" dirty="0"/>
          </a:p>
        </p:txBody>
      </p:sp>
      <p:sp>
        <p:nvSpPr>
          <p:cNvPr id="4" name="Slide Number Placeholder 3"/>
          <p:cNvSpPr>
            <a:spLocks noGrp="1"/>
          </p:cNvSpPr>
          <p:nvPr>
            <p:ph type="sldNum" sz="quarter" idx="10"/>
          </p:nvPr>
        </p:nvSpPr>
        <p:spPr/>
        <p:txBody>
          <a:bodyPr/>
          <a:lstStyle/>
          <a:p>
            <a:fld id="{FCF3F0F3-EEE3-419D-960A-FA7159F36B5E}" type="slidenum">
              <a:rPr lang="sk-SK" smtClean="0"/>
              <a:pPr/>
              <a:t>12</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k-S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k-SK"/>
          </a:p>
        </p:txBody>
      </p:sp>
      <p:sp>
        <p:nvSpPr>
          <p:cNvPr id="4" name="Date Placeholder 3"/>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k-S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k-S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Date Placeholder 4"/>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k-S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7" name="Date Placeholder 6"/>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Date Placeholder 2"/>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k-S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k-S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13668A-B99E-4EBA-B61F-41ABDE6D6172}" type="datetimeFigureOut">
              <a:rPr lang="sk-SK" smtClean="0"/>
              <a:pPr/>
              <a:t>9. 2. 2021</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2E8274D-02E6-46F0-A555-133B62AB2CE9}"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k-S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3668A-B99E-4EBA-B61F-41ABDE6D6172}" type="datetimeFigureOut">
              <a:rPr lang="sk-SK" smtClean="0"/>
              <a:pPr/>
              <a:t>9. 2. 2021</a:t>
            </a:fld>
            <a:endParaRPr lang="sk-S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8274D-02E6-46F0-A555-133B62AB2CE9}"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defenders.org/sites/default/files/grasslands-california-alan-vernon-flickr.jpg"/>
          <p:cNvPicPr>
            <a:picLocks noChangeAspect="1" noChangeArrowheads="1"/>
          </p:cNvPicPr>
          <p:nvPr/>
        </p:nvPicPr>
        <p:blipFill>
          <a:blip r:embed="rId3" cstate="print"/>
          <a:srcRect/>
          <a:stretch>
            <a:fillRect/>
          </a:stretch>
        </p:blipFill>
        <p:spPr bwMode="auto">
          <a:xfrm>
            <a:off x="539552" y="1700808"/>
            <a:ext cx="8042130" cy="4392488"/>
          </a:xfrm>
          <a:prstGeom prst="rect">
            <a:avLst/>
          </a:prstGeom>
          <a:noFill/>
        </p:spPr>
      </p:pic>
      <p:sp>
        <p:nvSpPr>
          <p:cNvPr id="5" name="TextBox 4"/>
          <p:cNvSpPr txBox="1"/>
          <p:nvPr/>
        </p:nvSpPr>
        <p:spPr>
          <a:xfrm>
            <a:off x="395536" y="692696"/>
            <a:ext cx="1791003" cy="523220"/>
          </a:xfrm>
          <a:prstGeom prst="rect">
            <a:avLst/>
          </a:prstGeom>
          <a:noFill/>
        </p:spPr>
        <p:txBody>
          <a:bodyPr wrap="none" rtlCol="0">
            <a:spAutoFit/>
          </a:bodyPr>
          <a:lstStyle/>
          <a:p>
            <a:r>
              <a:rPr lang="sk-SK" sz="2800" b="1" dirty="0"/>
              <a:t>Grasslands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011" y="249382"/>
            <a:ext cx="7835656" cy="1754326"/>
          </a:xfrm>
          <a:prstGeom prst="rect">
            <a:avLst/>
          </a:prstGeom>
          <a:noFill/>
        </p:spPr>
        <p:txBody>
          <a:bodyPr wrap="square" rtlCol="0">
            <a:spAutoFit/>
          </a:bodyPr>
          <a:lstStyle/>
          <a:p>
            <a:pPr marL="342900" indent="-342900">
              <a:buAutoNum type="arabicPeriod"/>
            </a:pPr>
            <a:r>
              <a:rPr lang="sk-SK" b="1" dirty="0"/>
              <a:t>F</a:t>
            </a:r>
            <a:r>
              <a:rPr lang="en-GB" b="1" dirty="0" err="1"/>
              <a:t>orest</a:t>
            </a:r>
            <a:r>
              <a:rPr lang="en-GB" b="1" dirty="0"/>
              <a:t> steppe </a:t>
            </a:r>
            <a:r>
              <a:rPr lang="en-GB" dirty="0"/>
              <a:t>– a mosaic of grassland and broad-leaved deciduous forests dominated by oak in a </a:t>
            </a:r>
            <a:r>
              <a:rPr lang="en-GB" dirty="0" err="1"/>
              <a:t>subhumid</a:t>
            </a:r>
            <a:r>
              <a:rPr lang="en-GB" dirty="0"/>
              <a:t> region</a:t>
            </a:r>
          </a:p>
          <a:p>
            <a:pPr marL="342900" indent="-342900">
              <a:buAutoNum type="arabicPeriod"/>
            </a:pPr>
            <a:r>
              <a:rPr lang="en-GB" b="1" dirty="0"/>
              <a:t>True or typical steppe</a:t>
            </a:r>
            <a:r>
              <a:rPr lang="sk-SK" b="1" dirty="0"/>
              <a:t> </a:t>
            </a:r>
            <a:r>
              <a:rPr lang="sk-SK" dirty="0"/>
              <a:t>-</a:t>
            </a:r>
            <a:r>
              <a:rPr lang="en-GB" dirty="0"/>
              <a:t> characterized by bunchgrasses with many forbs in semiarid climate regions and bunchgrasses with few forbs in drier areas</a:t>
            </a:r>
          </a:p>
          <a:p>
            <a:pPr marL="342900" indent="-342900">
              <a:buAutoNum type="arabicPeriod"/>
            </a:pPr>
            <a:r>
              <a:rPr lang="en-GB" b="1" dirty="0" err="1"/>
              <a:t>Desertified</a:t>
            </a:r>
            <a:r>
              <a:rPr lang="en-GB" b="1" dirty="0"/>
              <a:t> bunchgrasses and dwarf shrub-bunchgrass </a:t>
            </a:r>
            <a:r>
              <a:rPr lang="en-GB" dirty="0"/>
              <a:t>in arid climate regions</a:t>
            </a:r>
          </a:p>
          <a:p>
            <a:pPr marL="342900" indent="-342900">
              <a:buAutoNum type="arabicPeriod"/>
            </a:pPr>
            <a:r>
              <a:rPr lang="en-GB" b="1" dirty="0"/>
              <a:t>Desert dwarf </a:t>
            </a:r>
            <a:r>
              <a:rPr lang="en-GB" b="1" dirty="0" err="1"/>
              <a:t>subshrub</a:t>
            </a:r>
            <a:r>
              <a:rPr lang="en-GB" b="1" dirty="0"/>
              <a:t>-bunchgrass steppe </a:t>
            </a:r>
            <a:r>
              <a:rPr lang="en-GB" dirty="0"/>
              <a:t>in the driest areas</a:t>
            </a:r>
          </a:p>
        </p:txBody>
      </p:sp>
      <p:pic>
        <p:nvPicPr>
          <p:cNvPr id="1026" name="Picture 2"/>
          <p:cNvPicPr>
            <a:picLocks noChangeAspect="1" noChangeArrowheads="1"/>
          </p:cNvPicPr>
          <p:nvPr/>
        </p:nvPicPr>
        <p:blipFill>
          <a:blip r:embed="rId3" cstate="print"/>
          <a:srcRect/>
          <a:stretch>
            <a:fillRect/>
          </a:stretch>
        </p:blipFill>
        <p:spPr bwMode="auto">
          <a:xfrm>
            <a:off x="1496290" y="2096276"/>
            <a:ext cx="6127668" cy="474984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400" y="25400"/>
            <a:ext cx="4762500" cy="3176032"/>
            <a:chOff x="25400" y="25400"/>
            <a:chExt cx="4762500" cy="3176032"/>
          </a:xfrm>
        </p:grpSpPr>
        <p:pic>
          <p:nvPicPr>
            <p:cNvPr id="2050" name="Picture 2" descr="https://farm5.staticflickr.com/4040/4164317348_459c309a90_z.jpg?zz=1"/>
            <p:cNvPicPr>
              <a:picLocks noChangeAspect="1" noChangeArrowheads="1"/>
            </p:cNvPicPr>
            <p:nvPr/>
          </p:nvPicPr>
          <p:blipFill>
            <a:blip r:embed="rId3" cstate="print"/>
            <a:srcRect/>
            <a:stretch>
              <a:fillRect/>
            </a:stretch>
          </p:blipFill>
          <p:spPr bwMode="auto">
            <a:xfrm>
              <a:off x="25400" y="25400"/>
              <a:ext cx="4762500" cy="3171826"/>
            </a:xfrm>
            <a:prstGeom prst="rect">
              <a:avLst/>
            </a:prstGeom>
            <a:noFill/>
          </p:spPr>
        </p:pic>
        <p:sp>
          <p:nvSpPr>
            <p:cNvPr id="5" name="TextBox 4"/>
            <p:cNvSpPr txBox="1"/>
            <p:nvPr/>
          </p:nvSpPr>
          <p:spPr>
            <a:xfrm>
              <a:off x="3289300" y="2832100"/>
              <a:ext cx="1479764" cy="369332"/>
            </a:xfrm>
            <a:prstGeom prst="rect">
              <a:avLst/>
            </a:prstGeom>
            <a:solidFill>
              <a:schemeClr val="bg1"/>
            </a:solidFill>
          </p:spPr>
          <p:txBody>
            <a:bodyPr wrap="none" rtlCol="0">
              <a:spAutoFit/>
            </a:bodyPr>
            <a:lstStyle/>
            <a:p>
              <a:r>
                <a:rPr lang="sk-SK" i="1" dirty="0"/>
                <a:t>Stipa pennata</a:t>
              </a:r>
            </a:p>
          </p:txBody>
        </p:sp>
      </p:grpSp>
      <p:grpSp>
        <p:nvGrpSpPr>
          <p:cNvPr id="13" name="Group 12"/>
          <p:cNvGrpSpPr/>
          <p:nvPr/>
        </p:nvGrpSpPr>
        <p:grpSpPr>
          <a:xfrm>
            <a:off x="-38100" y="0"/>
            <a:ext cx="4826000" cy="6858000"/>
            <a:chOff x="-38100" y="0"/>
            <a:chExt cx="4826000" cy="6858000"/>
          </a:xfrm>
        </p:grpSpPr>
        <p:pic>
          <p:nvPicPr>
            <p:cNvPr id="2052" name="Picture 4" descr="https://s-media-cache-ak0.pinimg.com/736x/58/47/58/5847588a79a367f134db6ca80ebfbf69.jpg"/>
            <p:cNvPicPr>
              <a:picLocks noChangeAspect="1" noChangeArrowheads="1"/>
            </p:cNvPicPr>
            <p:nvPr/>
          </p:nvPicPr>
          <p:blipFill>
            <a:blip r:embed="rId4" cstate="print"/>
            <a:srcRect/>
            <a:stretch>
              <a:fillRect/>
            </a:stretch>
          </p:blipFill>
          <p:spPr bwMode="auto">
            <a:xfrm>
              <a:off x="0" y="0"/>
              <a:ext cx="4787900" cy="2492332"/>
            </a:xfrm>
            <a:prstGeom prst="rect">
              <a:avLst/>
            </a:prstGeom>
            <a:noFill/>
          </p:spPr>
        </p:pic>
        <p:pic>
          <p:nvPicPr>
            <p:cNvPr id="2054" name="Picture 6" descr="https://i.ytimg.com/vi/yNncQwbJ-cg/maxresdefault.jpg"/>
            <p:cNvPicPr>
              <a:picLocks noChangeAspect="1" noChangeArrowheads="1"/>
            </p:cNvPicPr>
            <p:nvPr/>
          </p:nvPicPr>
          <p:blipFill>
            <a:blip r:embed="rId5" cstate="print"/>
            <a:srcRect/>
            <a:stretch>
              <a:fillRect/>
            </a:stretch>
          </p:blipFill>
          <p:spPr bwMode="auto">
            <a:xfrm>
              <a:off x="-38100" y="2511335"/>
              <a:ext cx="4823676" cy="2009865"/>
            </a:xfrm>
            <a:prstGeom prst="rect">
              <a:avLst/>
            </a:prstGeom>
            <a:noFill/>
          </p:spPr>
        </p:pic>
        <p:pic>
          <p:nvPicPr>
            <p:cNvPr id="2056" name="Picture 8" descr="http://www.botanickafotogalerie.cz/highslide/images/large/1000/Koelerio_macranthae-Stipetum_joannis9.jpg"/>
            <p:cNvPicPr>
              <a:picLocks noChangeAspect="1" noChangeArrowheads="1"/>
            </p:cNvPicPr>
            <p:nvPr/>
          </p:nvPicPr>
          <p:blipFill>
            <a:blip r:embed="rId6" cstate="print"/>
            <a:srcRect t="19897" b="6848"/>
            <a:stretch>
              <a:fillRect/>
            </a:stretch>
          </p:blipFill>
          <p:spPr bwMode="auto">
            <a:xfrm>
              <a:off x="0" y="4521200"/>
              <a:ext cx="4787900" cy="2336800"/>
            </a:xfrm>
            <a:prstGeom prst="rect">
              <a:avLst/>
            </a:prstGeom>
            <a:noFill/>
          </p:spPr>
        </p:pic>
        <p:sp>
          <p:nvSpPr>
            <p:cNvPr id="10" name="Rectangle 9"/>
            <p:cNvSpPr/>
            <p:nvPr/>
          </p:nvSpPr>
          <p:spPr>
            <a:xfrm>
              <a:off x="3314560" y="2126734"/>
              <a:ext cx="1428596" cy="369332"/>
            </a:xfrm>
            <a:prstGeom prst="rect">
              <a:avLst/>
            </a:prstGeom>
            <a:solidFill>
              <a:schemeClr val="bg1"/>
            </a:solidFill>
          </p:spPr>
          <p:txBody>
            <a:bodyPr wrap="none">
              <a:spAutoFit/>
            </a:bodyPr>
            <a:lstStyle/>
            <a:p>
              <a:r>
                <a:rPr lang="sk-SK" i="1" dirty="0"/>
                <a:t>S. lessingiana</a:t>
              </a:r>
            </a:p>
          </p:txBody>
        </p:sp>
        <p:sp>
          <p:nvSpPr>
            <p:cNvPr id="11" name="Rectangle 10"/>
            <p:cNvSpPr/>
            <p:nvPr/>
          </p:nvSpPr>
          <p:spPr>
            <a:xfrm>
              <a:off x="3266164" y="4158734"/>
              <a:ext cx="1471878" cy="369332"/>
            </a:xfrm>
            <a:prstGeom prst="rect">
              <a:avLst/>
            </a:prstGeom>
            <a:solidFill>
              <a:schemeClr val="bg1"/>
            </a:solidFill>
          </p:spPr>
          <p:txBody>
            <a:bodyPr wrap="none">
              <a:spAutoFit/>
            </a:bodyPr>
            <a:lstStyle/>
            <a:p>
              <a:r>
                <a:rPr lang="sk-SK" i="1" dirty="0"/>
                <a:t>S. pilcherrima</a:t>
              </a:r>
            </a:p>
          </p:txBody>
        </p:sp>
        <p:sp>
          <p:nvSpPr>
            <p:cNvPr id="12" name="Rectangle 11"/>
            <p:cNvSpPr/>
            <p:nvPr/>
          </p:nvSpPr>
          <p:spPr>
            <a:xfrm>
              <a:off x="3660698" y="6488668"/>
              <a:ext cx="1067280" cy="369332"/>
            </a:xfrm>
            <a:prstGeom prst="rect">
              <a:avLst/>
            </a:prstGeom>
            <a:solidFill>
              <a:schemeClr val="bg1"/>
            </a:solidFill>
          </p:spPr>
          <p:txBody>
            <a:bodyPr wrap="none">
              <a:spAutoFit/>
            </a:bodyPr>
            <a:lstStyle/>
            <a:p>
              <a:r>
                <a:rPr lang="sk-SK" i="1" dirty="0"/>
                <a:t>S. zaleskii</a:t>
              </a:r>
            </a:p>
          </p:txBody>
        </p:sp>
      </p:grpSp>
      <p:grpSp>
        <p:nvGrpSpPr>
          <p:cNvPr id="18" name="Group 17"/>
          <p:cNvGrpSpPr/>
          <p:nvPr/>
        </p:nvGrpSpPr>
        <p:grpSpPr>
          <a:xfrm>
            <a:off x="4876800" y="165100"/>
            <a:ext cx="4229100" cy="6029324"/>
            <a:chOff x="4876800" y="165100"/>
            <a:chExt cx="4229100" cy="6029324"/>
          </a:xfrm>
        </p:grpSpPr>
        <p:pic>
          <p:nvPicPr>
            <p:cNvPr id="2058" name="Picture 10" descr="http://greif.uni-greifswald.de/floragreif/floragreif-content/Mon03/CD5/D60_2362.JPG"/>
            <p:cNvPicPr>
              <a:picLocks noChangeAspect="1" noChangeArrowheads="1"/>
            </p:cNvPicPr>
            <p:nvPr/>
          </p:nvPicPr>
          <p:blipFill>
            <a:blip r:embed="rId7" cstate="print"/>
            <a:srcRect/>
            <a:stretch>
              <a:fillRect/>
            </a:stretch>
          </p:blipFill>
          <p:spPr bwMode="auto">
            <a:xfrm>
              <a:off x="4896711" y="165100"/>
              <a:ext cx="4191000" cy="2794000"/>
            </a:xfrm>
            <a:prstGeom prst="rect">
              <a:avLst/>
            </a:prstGeom>
            <a:noFill/>
          </p:spPr>
        </p:pic>
        <p:pic>
          <p:nvPicPr>
            <p:cNvPr id="2060" name="Picture 12" descr="http://flower.onego.ru/zlak/ena_0493.jpg"/>
            <p:cNvPicPr>
              <a:picLocks noChangeAspect="1" noChangeArrowheads="1"/>
            </p:cNvPicPr>
            <p:nvPr/>
          </p:nvPicPr>
          <p:blipFill>
            <a:blip r:embed="rId8" cstate="print"/>
            <a:srcRect/>
            <a:stretch>
              <a:fillRect/>
            </a:stretch>
          </p:blipFill>
          <p:spPr bwMode="auto">
            <a:xfrm>
              <a:off x="4876800" y="3022599"/>
              <a:ext cx="4229100" cy="3171825"/>
            </a:xfrm>
            <a:prstGeom prst="rect">
              <a:avLst/>
            </a:prstGeom>
            <a:noFill/>
          </p:spPr>
        </p:pic>
        <p:sp>
          <p:nvSpPr>
            <p:cNvPr id="16" name="Rectangle 15"/>
            <p:cNvSpPr/>
            <p:nvPr/>
          </p:nvSpPr>
          <p:spPr>
            <a:xfrm>
              <a:off x="7996716" y="2558534"/>
              <a:ext cx="1021562" cy="369332"/>
            </a:xfrm>
            <a:prstGeom prst="rect">
              <a:avLst/>
            </a:prstGeom>
            <a:solidFill>
              <a:schemeClr val="bg1"/>
            </a:solidFill>
          </p:spPr>
          <p:txBody>
            <a:bodyPr wrap="none">
              <a:spAutoFit/>
            </a:bodyPr>
            <a:lstStyle/>
            <a:p>
              <a:r>
                <a:rPr lang="sk-SK" i="1" dirty="0"/>
                <a:t>S. gobica</a:t>
              </a:r>
            </a:p>
          </p:txBody>
        </p:sp>
        <p:sp>
          <p:nvSpPr>
            <p:cNvPr id="17" name="Rectangle 16"/>
            <p:cNvSpPr/>
            <p:nvPr/>
          </p:nvSpPr>
          <p:spPr>
            <a:xfrm>
              <a:off x="7832896" y="5784334"/>
              <a:ext cx="1205779" cy="369332"/>
            </a:xfrm>
            <a:prstGeom prst="rect">
              <a:avLst/>
            </a:prstGeom>
            <a:solidFill>
              <a:schemeClr val="bg1"/>
            </a:solidFill>
          </p:spPr>
          <p:txBody>
            <a:bodyPr wrap="none">
              <a:spAutoFit/>
            </a:bodyPr>
            <a:lstStyle/>
            <a:p>
              <a:r>
                <a:rPr lang="sk-SK" i="1" dirty="0"/>
                <a:t>S. glareosa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tourtravelcompanies.com/wp-content/uploads/2012/02/306137d19b6ccd9d0b70891fc7082878.jpg"/>
          <p:cNvPicPr>
            <a:picLocks noChangeAspect="1" noChangeArrowheads="1"/>
          </p:cNvPicPr>
          <p:nvPr/>
        </p:nvPicPr>
        <p:blipFill>
          <a:blip r:embed="rId3" cstate="print"/>
          <a:srcRect/>
          <a:stretch>
            <a:fillRect/>
          </a:stretch>
        </p:blipFill>
        <p:spPr bwMode="auto">
          <a:xfrm>
            <a:off x="117474" y="203200"/>
            <a:ext cx="4047529" cy="2705099"/>
          </a:xfrm>
          <a:prstGeom prst="rect">
            <a:avLst/>
          </a:prstGeom>
          <a:noFill/>
        </p:spPr>
      </p:pic>
      <p:pic>
        <p:nvPicPr>
          <p:cNvPr id="34820" name="Picture 4" descr="http://kids.nationalgeographic.com/content/dam/kids/photos/animals/Mammals/H-P/przewalskis-horse-two.jpg"/>
          <p:cNvPicPr>
            <a:picLocks noChangeAspect="1" noChangeArrowheads="1"/>
          </p:cNvPicPr>
          <p:nvPr/>
        </p:nvPicPr>
        <p:blipFill>
          <a:blip r:embed="rId4" cstate="print"/>
          <a:srcRect/>
          <a:stretch>
            <a:fillRect/>
          </a:stretch>
        </p:blipFill>
        <p:spPr bwMode="auto">
          <a:xfrm>
            <a:off x="4226923" y="200298"/>
            <a:ext cx="4814226" cy="2708002"/>
          </a:xfrm>
          <a:prstGeom prst="rect">
            <a:avLst/>
          </a:prstGeom>
          <a:noFill/>
        </p:spPr>
      </p:pic>
      <p:pic>
        <p:nvPicPr>
          <p:cNvPr id="34822" name="Picture 6" descr="http://assets.panda.org/img/original/saiga_antelope_wwfwallpaper.jpg"/>
          <p:cNvPicPr>
            <a:picLocks noChangeAspect="1" noChangeArrowheads="1"/>
          </p:cNvPicPr>
          <p:nvPr/>
        </p:nvPicPr>
        <p:blipFill>
          <a:blip r:embed="rId5" cstate="print"/>
          <a:srcRect/>
          <a:stretch>
            <a:fillRect/>
          </a:stretch>
        </p:blipFill>
        <p:spPr bwMode="auto">
          <a:xfrm>
            <a:off x="2242820" y="3162300"/>
            <a:ext cx="4572000" cy="3429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chovzvirat.cz/images/zvirata/pestruska-pisecna_tba84kn.jpg"/>
          <p:cNvPicPr>
            <a:picLocks noChangeAspect="1" noChangeArrowheads="1"/>
          </p:cNvPicPr>
          <p:nvPr/>
        </p:nvPicPr>
        <p:blipFill>
          <a:blip r:embed="rId3" cstate="print"/>
          <a:srcRect/>
          <a:stretch>
            <a:fillRect/>
          </a:stretch>
        </p:blipFill>
        <p:spPr bwMode="auto">
          <a:xfrm>
            <a:off x="63499" y="139700"/>
            <a:ext cx="3257549" cy="2171700"/>
          </a:xfrm>
          <a:prstGeom prst="rect">
            <a:avLst/>
          </a:prstGeom>
          <a:noFill/>
        </p:spPr>
      </p:pic>
      <p:pic>
        <p:nvPicPr>
          <p:cNvPr id="36868" name="Picture 4" descr="https://upload.wikimedia.org/wikipedia/commons/b/b7/Lasiopodomys_brandtii,_Tsogt_sum,_Govi-Altay_province,_Mongolian_Altai,_Western_Mongolia_1.JPG"/>
          <p:cNvPicPr>
            <a:picLocks noChangeAspect="1" noChangeArrowheads="1"/>
          </p:cNvPicPr>
          <p:nvPr/>
        </p:nvPicPr>
        <p:blipFill>
          <a:blip r:embed="rId4" cstate="print"/>
          <a:srcRect/>
          <a:stretch>
            <a:fillRect/>
          </a:stretch>
        </p:blipFill>
        <p:spPr bwMode="auto">
          <a:xfrm>
            <a:off x="50800" y="2346279"/>
            <a:ext cx="3249703" cy="2454321"/>
          </a:xfrm>
          <a:prstGeom prst="rect">
            <a:avLst/>
          </a:prstGeom>
          <a:noFill/>
        </p:spPr>
      </p:pic>
      <p:pic>
        <p:nvPicPr>
          <p:cNvPr id="36870" name="Picture 6" descr="http://ichef-1.bbci.co.uk/news/624/media/images/75272000/jpg/_75272164_c0159582-naked_mole-rat,_south_africa-spl.jpg"/>
          <p:cNvPicPr>
            <a:picLocks noChangeAspect="1" noChangeArrowheads="1"/>
          </p:cNvPicPr>
          <p:nvPr/>
        </p:nvPicPr>
        <p:blipFill>
          <a:blip r:embed="rId5" cstate="print"/>
          <a:srcRect/>
          <a:stretch>
            <a:fillRect/>
          </a:stretch>
        </p:blipFill>
        <p:spPr bwMode="auto">
          <a:xfrm>
            <a:off x="25400" y="4835525"/>
            <a:ext cx="3256845" cy="1831975"/>
          </a:xfrm>
          <a:prstGeom prst="rect">
            <a:avLst/>
          </a:prstGeom>
          <a:noFill/>
        </p:spPr>
      </p:pic>
      <p:pic>
        <p:nvPicPr>
          <p:cNvPr id="36872" name="Picture 8" descr="http://www.estbirding.ee/pildid/albums/userpics/10001/suslik-Tyrgi-augu.jpg"/>
          <p:cNvPicPr>
            <a:picLocks noChangeAspect="1" noChangeArrowheads="1"/>
          </p:cNvPicPr>
          <p:nvPr/>
        </p:nvPicPr>
        <p:blipFill>
          <a:blip r:embed="rId6" cstate="print"/>
          <a:srcRect/>
          <a:stretch>
            <a:fillRect/>
          </a:stretch>
        </p:blipFill>
        <p:spPr bwMode="auto">
          <a:xfrm>
            <a:off x="3416300" y="127000"/>
            <a:ext cx="3075940" cy="2197100"/>
          </a:xfrm>
          <a:prstGeom prst="rect">
            <a:avLst/>
          </a:prstGeom>
          <a:noFill/>
        </p:spPr>
      </p:pic>
      <p:pic>
        <p:nvPicPr>
          <p:cNvPr id="36874" name="Picture 10" descr="http://farm8.static.flickr.com/7262/7643731346_f3c961db2c.jpg"/>
          <p:cNvPicPr>
            <a:picLocks noChangeAspect="1" noChangeArrowheads="1"/>
          </p:cNvPicPr>
          <p:nvPr/>
        </p:nvPicPr>
        <p:blipFill>
          <a:blip r:embed="rId7" cstate="print"/>
          <a:srcRect l="13719"/>
          <a:stretch>
            <a:fillRect/>
          </a:stretch>
        </p:blipFill>
        <p:spPr bwMode="auto">
          <a:xfrm>
            <a:off x="3378200" y="2344737"/>
            <a:ext cx="3175000" cy="2450764"/>
          </a:xfrm>
          <a:prstGeom prst="rect">
            <a:avLst/>
          </a:prstGeom>
          <a:noFill/>
        </p:spPr>
      </p:pic>
      <p:pic>
        <p:nvPicPr>
          <p:cNvPr id="36876" name="Picture 12" descr="https://c1.staticflickr.com/1/104/277132435_74be4e7797.jpg"/>
          <p:cNvPicPr>
            <a:picLocks noChangeAspect="1" noChangeArrowheads="1"/>
          </p:cNvPicPr>
          <p:nvPr/>
        </p:nvPicPr>
        <p:blipFill>
          <a:blip r:embed="rId8" cstate="print"/>
          <a:srcRect t="10582" b="8466"/>
          <a:stretch>
            <a:fillRect/>
          </a:stretch>
        </p:blipFill>
        <p:spPr bwMode="auto">
          <a:xfrm>
            <a:off x="3343275" y="4826000"/>
            <a:ext cx="3200400" cy="1943100"/>
          </a:xfrm>
          <a:prstGeom prst="rect">
            <a:avLst/>
          </a:prstGeom>
          <a:noFill/>
        </p:spPr>
      </p:pic>
      <p:pic>
        <p:nvPicPr>
          <p:cNvPr id="36878" name="Picture 14" descr="https://s-media-cache-ak0.pinimg.com/236x/33/bb/61/33bb618dcd26deb6273bc064b0b18326.jpg"/>
          <p:cNvPicPr>
            <a:picLocks noChangeAspect="1" noChangeArrowheads="1"/>
          </p:cNvPicPr>
          <p:nvPr/>
        </p:nvPicPr>
        <p:blipFill>
          <a:blip r:embed="rId9" cstate="print"/>
          <a:srcRect/>
          <a:stretch>
            <a:fillRect/>
          </a:stretch>
        </p:blipFill>
        <p:spPr bwMode="auto">
          <a:xfrm>
            <a:off x="6620213" y="2478517"/>
            <a:ext cx="2409487" cy="219508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d1vn86fw4xmcz1.cloudfront.net/content/royptb/362/1482/997/F1.large.jpg"/>
          <p:cNvPicPr>
            <a:picLocks noChangeAspect="1" noChangeArrowheads="1"/>
          </p:cNvPicPr>
          <p:nvPr/>
        </p:nvPicPr>
        <p:blipFill>
          <a:blip r:embed="rId3" cstate="print"/>
          <a:srcRect/>
          <a:stretch>
            <a:fillRect/>
          </a:stretch>
        </p:blipFill>
        <p:spPr bwMode="auto">
          <a:xfrm>
            <a:off x="457045" y="357369"/>
            <a:ext cx="8342644" cy="634823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ichef.bbci.co.uk/naturelibrary/images/ic/credit/640x395/m/mo/mongolian_gazelle/mongolian_gazelle_1.jpg"/>
          <p:cNvPicPr>
            <a:picLocks noChangeAspect="1" noChangeArrowheads="1"/>
          </p:cNvPicPr>
          <p:nvPr/>
        </p:nvPicPr>
        <p:blipFill>
          <a:blip r:embed="rId3" cstate="print"/>
          <a:srcRect/>
          <a:stretch>
            <a:fillRect/>
          </a:stretch>
        </p:blipFill>
        <p:spPr bwMode="auto">
          <a:xfrm>
            <a:off x="193674" y="668907"/>
            <a:ext cx="4492625" cy="2772793"/>
          </a:xfrm>
          <a:prstGeom prst="rect">
            <a:avLst/>
          </a:prstGeom>
          <a:noFill/>
        </p:spPr>
      </p:pic>
      <p:pic>
        <p:nvPicPr>
          <p:cNvPr id="40964" name="Picture 4" descr="http://www.biolib.cz/IMG/GAL/BIG/171996.jpg"/>
          <p:cNvPicPr>
            <a:picLocks noChangeAspect="1" noChangeArrowheads="1"/>
          </p:cNvPicPr>
          <p:nvPr/>
        </p:nvPicPr>
        <p:blipFill>
          <a:blip r:embed="rId4" cstate="print"/>
          <a:srcRect/>
          <a:stretch>
            <a:fillRect/>
          </a:stretch>
        </p:blipFill>
        <p:spPr bwMode="auto">
          <a:xfrm>
            <a:off x="4735582" y="685800"/>
            <a:ext cx="4140320" cy="2755901"/>
          </a:xfrm>
          <a:prstGeom prst="rect">
            <a:avLst/>
          </a:prstGeom>
          <a:noFill/>
        </p:spPr>
      </p:pic>
      <p:pic>
        <p:nvPicPr>
          <p:cNvPr id="40966" name="Picture 6" descr="http://wesphelan.com/wp-content/uploads/2014/11/ATBCamel2.jpg"/>
          <p:cNvPicPr>
            <a:picLocks noChangeAspect="1" noChangeArrowheads="1"/>
          </p:cNvPicPr>
          <p:nvPr/>
        </p:nvPicPr>
        <p:blipFill>
          <a:blip r:embed="rId5" cstate="print"/>
          <a:srcRect/>
          <a:stretch>
            <a:fillRect/>
          </a:stretch>
        </p:blipFill>
        <p:spPr bwMode="auto">
          <a:xfrm>
            <a:off x="190500" y="3467101"/>
            <a:ext cx="4490719" cy="2806700"/>
          </a:xfrm>
          <a:prstGeom prst="rect">
            <a:avLst/>
          </a:prstGeom>
          <a:noFill/>
        </p:spPr>
      </p:pic>
      <p:pic>
        <p:nvPicPr>
          <p:cNvPr id="40968" name="Picture 8" descr="https://audreydradam.files.wordpress.com/2014/09/takhi.jpg"/>
          <p:cNvPicPr>
            <a:picLocks noChangeAspect="1" noChangeArrowheads="1"/>
          </p:cNvPicPr>
          <p:nvPr/>
        </p:nvPicPr>
        <p:blipFill>
          <a:blip r:embed="rId6" cstate="print"/>
          <a:srcRect/>
          <a:stretch>
            <a:fillRect/>
          </a:stretch>
        </p:blipFill>
        <p:spPr bwMode="auto">
          <a:xfrm>
            <a:off x="4721497" y="3462747"/>
            <a:ext cx="4216580" cy="281105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910" y="470065"/>
            <a:ext cx="3247492" cy="461665"/>
          </a:xfrm>
          <a:prstGeom prst="rect">
            <a:avLst/>
          </a:prstGeom>
          <a:noFill/>
        </p:spPr>
        <p:txBody>
          <a:bodyPr wrap="none" rtlCol="0">
            <a:spAutoFit/>
          </a:bodyPr>
          <a:lstStyle/>
          <a:p>
            <a:r>
              <a:rPr lang="sk-SK" sz="2400" b="1" dirty="0"/>
              <a:t>North American Prairies</a:t>
            </a:r>
          </a:p>
        </p:txBody>
      </p:sp>
      <p:pic>
        <p:nvPicPr>
          <p:cNvPr id="45058" name="Picture 2" descr="http://www.fs.usda.gov/Internet/FSE_MEDIA/stelprdb5156633.gif"/>
          <p:cNvPicPr>
            <a:picLocks noChangeAspect="1" noChangeArrowheads="1"/>
          </p:cNvPicPr>
          <p:nvPr/>
        </p:nvPicPr>
        <p:blipFill>
          <a:blip r:embed="rId3" cstate="print"/>
          <a:srcRect/>
          <a:stretch>
            <a:fillRect/>
          </a:stretch>
        </p:blipFill>
        <p:spPr bwMode="auto">
          <a:xfrm>
            <a:off x="638175" y="1239836"/>
            <a:ext cx="7866909" cy="524986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7074" y="348734"/>
            <a:ext cx="1798762" cy="400110"/>
          </a:xfrm>
          <a:prstGeom prst="rect">
            <a:avLst/>
          </a:prstGeom>
        </p:spPr>
        <p:txBody>
          <a:bodyPr wrap="none">
            <a:spAutoFit/>
          </a:bodyPr>
          <a:lstStyle/>
          <a:p>
            <a:r>
              <a:rPr lang="sk-SK" sz="2000" dirty="0"/>
              <a:t>Tallgrass prairie</a:t>
            </a:r>
          </a:p>
        </p:txBody>
      </p:sp>
      <p:grpSp>
        <p:nvGrpSpPr>
          <p:cNvPr id="10" name="Group 9"/>
          <p:cNvGrpSpPr/>
          <p:nvPr/>
        </p:nvGrpSpPr>
        <p:grpSpPr>
          <a:xfrm>
            <a:off x="4940300" y="76200"/>
            <a:ext cx="4114800" cy="5422900"/>
            <a:chOff x="4914900" y="1416308"/>
            <a:chExt cx="4229100" cy="5441692"/>
          </a:xfrm>
        </p:grpSpPr>
        <p:pic>
          <p:nvPicPr>
            <p:cNvPr id="43012" name="Picture 4" descr="http://www.bakerenvironmentalnursery.com/wp-content/uploads/2015/04/indian_steel_b.jpg"/>
            <p:cNvPicPr>
              <a:picLocks noChangeAspect="1" noChangeArrowheads="1"/>
            </p:cNvPicPr>
            <p:nvPr/>
          </p:nvPicPr>
          <p:blipFill>
            <a:blip r:embed="rId3" cstate="print"/>
            <a:srcRect/>
            <a:stretch>
              <a:fillRect/>
            </a:stretch>
          </p:blipFill>
          <p:spPr bwMode="auto">
            <a:xfrm>
              <a:off x="4914900" y="1416308"/>
              <a:ext cx="4229100" cy="5441692"/>
            </a:xfrm>
            <a:prstGeom prst="rect">
              <a:avLst/>
            </a:prstGeom>
            <a:noFill/>
          </p:spPr>
        </p:pic>
        <p:sp>
          <p:nvSpPr>
            <p:cNvPr id="9" name="TextBox 8"/>
            <p:cNvSpPr txBox="1"/>
            <p:nvPr/>
          </p:nvSpPr>
          <p:spPr>
            <a:xfrm>
              <a:off x="7759700" y="6438900"/>
              <a:ext cx="1298817" cy="369332"/>
            </a:xfrm>
            <a:prstGeom prst="rect">
              <a:avLst/>
            </a:prstGeom>
            <a:solidFill>
              <a:schemeClr val="bg1"/>
            </a:solidFill>
          </p:spPr>
          <p:txBody>
            <a:bodyPr wrap="none" rtlCol="0">
              <a:spAutoFit/>
            </a:bodyPr>
            <a:lstStyle/>
            <a:p>
              <a:r>
                <a:rPr lang="sk-SK" dirty="0"/>
                <a:t>Indian grass</a:t>
              </a:r>
            </a:p>
          </p:txBody>
        </p:sp>
      </p:grpSp>
      <p:grpSp>
        <p:nvGrpSpPr>
          <p:cNvPr id="14" name="Group 13"/>
          <p:cNvGrpSpPr/>
          <p:nvPr/>
        </p:nvGrpSpPr>
        <p:grpSpPr>
          <a:xfrm>
            <a:off x="368300" y="804862"/>
            <a:ext cx="4470400" cy="5923628"/>
            <a:chOff x="114300" y="804862"/>
            <a:chExt cx="4470400" cy="5923628"/>
          </a:xfrm>
        </p:grpSpPr>
        <p:grpSp>
          <p:nvGrpSpPr>
            <p:cNvPr id="7" name="Group 6"/>
            <p:cNvGrpSpPr/>
            <p:nvPr/>
          </p:nvGrpSpPr>
          <p:grpSpPr>
            <a:xfrm>
              <a:off x="127000" y="804862"/>
              <a:ext cx="4445000" cy="2928938"/>
              <a:chOff x="165100" y="804862"/>
              <a:chExt cx="4762500" cy="3190876"/>
            </a:xfrm>
          </p:grpSpPr>
          <p:pic>
            <p:nvPicPr>
              <p:cNvPr id="43010" name="Picture 2" descr="http://www.ernstseed.com/files/general_images/biomass/big_bluestem_lg2.jpg"/>
              <p:cNvPicPr>
                <a:picLocks noChangeAspect="1" noChangeArrowheads="1"/>
              </p:cNvPicPr>
              <p:nvPr/>
            </p:nvPicPr>
            <p:blipFill>
              <a:blip r:embed="rId4" cstate="print"/>
              <a:srcRect/>
              <a:stretch>
                <a:fillRect/>
              </a:stretch>
            </p:blipFill>
            <p:spPr bwMode="auto">
              <a:xfrm>
                <a:off x="165100" y="804862"/>
                <a:ext cx="4762500" cy="3190876"/>
              </a:xfrm>
              <a:prstGeom prst="rect">
                <a:avLst/>
              </a:prstGeom>
              <a:noFill/>
            </p:spPr>
          </p:pic>
          <p:sp>
            <p:nvSpPr>
              <p:cNvPr id="6" name="TextBox 5"/>
              <p:cNvSpPr txBox="1"/>
              <p:nvPr/>
            </p:nvSpPr>
            <p:spPr>
              <a:xfrm>
                <a:off x="3467100" y="3581400"/>
                <a:ext cx="1397883" cy="369332"/>
              </a:xfrm>
              <a:prstGeom prst="rect">
                <a:avLst/>
              </a:prstGeom>
              <a:solidFill>
                <a:schemeClr val="bg1"/>
              </a:solidFill>
            </p:spPr>
            <p:txBody>
              <a:bodyPr wrap="none" rtlCol="0">
                <a:spAutoFit/>
              </a:bodyPr>
              <a:lstStyle/>
              <a:p>
                <a:r>
                  <a:rPr lang="sk-SK" dirty="0"/>
                  <a:t>Big bluestem</a:t>
                </a:r>
              </a:p>
            </p:txBody>
          </p:sp>
        </p:grpSp>
        <p:grpSp>
          <p:nvGrpSpPr>
            <p:cNvPr id="13" name="Group 12"/>
            <p:cNvGrpSpPr/>
            <p:nvPr/>
          </p:nvGrpSpPr>
          <p:grpSpPr>
            <a:xfrm>
              <a:off x="114300" y="3756150"/>
              <a:ext cx="4470400" cy="2972340"/>
              <a:chOff x="114300" y="3756150"/>
              <a:chExt cx="4470400" cy="2972340"/>
            </a:xfrm>
          </p:grpSpPr>
          <p:pic>
            <p:nvPicPr>
              <p:cNvPr id="43014" name="Picture 6" descr="https://metroblooms.org/wp-content/uploads/2015/06/ornimental_switchgrass.jpg"/>
              <p:cNvPicPr>
                <a:picLocks noChangeAspect="1" noChangeArrowheads="1"/>
              </p:cNvPicPr>
              <p:nvPr/>
            </p:nvPicPr>
            <p:blipFill>
              <a:blip r:embed="rId5" cstate="print"/>
              <a:srcRect/>
              <a:stretch>
                <a:fillRect/>
              </a:stretch>
            </p:blipFill>
            <p:spPr bwMode="auto">
              <a:xfrm>
                <a:off x="114300" y="3756150"/>
                <a:ext cx="4470400" cy="2972340"/>
              </a:xfrm>
              <a:prstGeom prst="rect">
                <a:avLst/>
              </a:prstGeom>
              <a:noFill/>
            </p:spPr>
          </p:pic>
          <p:sp>
            <p:nvSpPr>
              <p:cNvPr id="12" name="TextBox 11"/>
              <p:cNvSpPr txBox="1"/>
              <p:nvPr/>
            </p:nvSpPr>
            <p:spPr>
              <a:xfrm>
                <a:off x="3263900" y="6299200"/>
                <a:ext cx="1274836" cy="369332"/>
              </a:xfrm>
              <a:prstGeom prst="rect">
                <a:avLst/>
              </a:prstGeom>
              <a:solidFill>
                <a:schemeClr val="bg1"/>
              </a:solidFill>
            </p:spPr>
            <p:txBody>
              <a:bodyPr wrap="none" rtlCol="0">
                <a:spAutoFit/>
              </a:bodyPr>
              <a:lstStyle/>
              <a:p>
                <a:r>
                  <a:rPr lang="sk-SK" dirty="0"/>
                  <a:t>Switchgrass</a:t>
                </a: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nps.gov/common/uploads/mwr/park/tapr/2D1D3C52-CB9D-427A-2304F1E6CAB3CFE5/2D1D3C52-CB9D-427A-2304F1E6CAB3CFE5.jpg?width=688"/>
          <p:cNvPicPr>
            <a:picLocks noChangeAspect="1" noChangeArrowheads="1"/>
          </p:cNvPicPr>
          <p:nvPr/>
        </p:nvPicPr>
        <p:blipFill>
          <a:blip r:embed="rId3" cstate="print"/>
          <a:srcRect r="33833"/>
          <a:stretch>
            <a:fillRect/>
          </a:stretch>
        </p:blipFill>
        <p:spPr bwMode="auto">
          <a:xfrm>
            <a:off x="168275" y="195263"/>
            <a:ext cx="4060825" cy="3068638"/>
          </a:xfrm>
          <a:prstGeom prst="rect">
            <a:avLst/>
          </a:prstGeom>
          <a:noFill/>
        </p:spPr>
      </p:pic>
      <p:pic>
        <p:nvPicPr>
          <p:cNvPr id="47108" name="Picture 4" descr="http://voices.nationalgeographic.com/files/2014/12/apr-elk-600x304.jpg"/>
          <p:cNvPicPr>
            <a:picLocks noChangeAspect="1" noChangeArrowheads="1"/>
          </p:cNvPicPr>
          <p:nvPr/>
        </p:nvPicPr>
        <p:blipFill>
          <a:blip r:embed="rId4" cstate="print"/>
          <a:srcRect l="21778" r="5778"/>
          <a:stretch>
            <a:fillRect/>
          </a:stretch>
        </p:blipFill>
        <p:spPr bwMode="auto">
          <a:xfrm>
            <a:off x="4241800" y="192886"/>
            <a:ext cx="4406900" cy="3082127"/>
          </a:xfrm>
          <a:prstGeom prst="rect">
            <a:avLst/>
          </a:prstGeom>
          <a:noFill/>
        </p:spPr>
      </p:pic>
      <p:pic>
        <p:nvPicPr>
          <p:cNvPr id="47110" name="Picture 6" descr="http://www.aprairiejournal.com/spring_2011/visuals/wild/images/wolf-pack.jpg"/>
          <p:cNvPicPr>
            <a:picLocks noChangeAspect="1" noChangeArrowheads="1"/>
          </p:cNvPicPr>
          <p:nvPr/>
        </p:nvPicPr>
        <p:blipFill>
          <a:blip r:embed="rId5" cstate="print"/>
          <a:srcRect/>
          <a:stretch>
            <a:fillRect/>
          </a:stretch>
        </p:blipFill>
        <p:spPr bwMode="auto">
          <a:xfrm>
            <a:off x="149265" y="3314700"/>
            <a:ext cx="4105235" cy="2755069"/>
          </a:xfrm>
          <a:prstGeom prst="rect">
            <a:avLst/>
          </a:prstGeom>
          <a:noFill/>
        </p:spPr>
      </p:pic>
      <p:pic>
        <p:nvPicPr>
          <p:cNvPr id="47112" name="Picture 8" descr="https://c1.staticflickr.com/9/8421/7791500312_2d1b197175_b.jpg"/>
          <p:cNvPicPr>
            <a:picLocks noChangeAspect="1" noChangeArrowheads="1"/>
          </p:cNvPicPr>
          <p:nvPr/>
        </p:nvPicPr>
        <p:blipFill>
          <a:blip r:embed="rId6" cstate="print"/>
          <a:srcRect t="13817" b="4920"/>
          <a:stretch>
            <a:fillRect/>
          </a:stretch>
        </p:blipFill>
        <p:spPr bwMode="auto">
          <a:xfrm>
            <a:off x="4292600" y="3303362"/>
            <a:ext cx="4279900" cy="275453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bioweb.uwlax.edu/bio203/2010/kohlnhof_brid/squirrel%201.jpg"/>
          <p:cNvPicPr>
            <a:picLocks noChangeAspect="1" noChangeArrowheads="1"/>
          </p:cNvPicPr>
          <p:nvPr/>
        </p:nvPicPr>
        <p:blipFill>
          <a:blip r:embed="rId3" cstate="print"/>
          <a:srcRect/>
          <a:stretch>
            <a:fillRect/>
          </a:stretch>
        </p:blipFill>
        <p:spPr bwMode="auto">
          <a:xfrm>
            <a:off x="0" y="180975"/>
            <a:ext cx="3115091" cy="2028825"/>
          </a:xfrm>
          <a:prstGeom prst="rect">
            <a:avLst/>
          </a:prstGeom>
          <a:noFill/>
        </p:spPr>
      </p:pic>
      <p:pic>
        <p:nvPicPr>
          <p:cNvPr id="48132" name="Picture 4" descr="http://wyomingnaturalist.com/images/mammals/M_SMALL_Meadow_Vole_11.jpg"/>
          <p:cNvPicPr>
            <a:picLocks noChangeAspect="1" noChangeArrowheads="1"/>
          </p:cNvPicPr>
          <p:nvPr/>
        </p:nvPicPr>
        <p:blipFill>
          <a:blip r:embed="rId4" cstate="print"/>
          <a:srcRect/>
          <a:stretch>
            <a:fillRect/>
          </a:stretch>
        </p:blipFill>
        <p:spPr bwMode="auto">
          <a:xfrm>
            <a:off x="3136899" y="177800"/>
            <a:ext cx="3067051" cy="2044700"/>
          </a:xfrm>
          <a:prstGeom prst="rect">
            <a:avLst/>
          </a:prstGeom>
          <a:noFill/>
        </p:spPr>
      </p:pic>
      <p:pic>
        <p:nvPicPr>
          <p:cNvPr id="48134" name="Picture 6" descr="http://wdfw.wa.gov/living/species/graphics/gophers1.jpg"/>
          <p:cNvPicPr>
            <a:picLocks noChangeAspect="1" noChangeArrowheads="1"/>
          </p:cNvPicPr>
          <p:nvPr/>
        </p:nvPicPr>
        <p:blipFill>
          <a:blip r:embed="rId5" cstate="print"/>
          <a:srcRect r="2771"/>
          <a:stretch>
            <a:fillRect/>
          </a:stretch>
        </p:blipFill>
        <p:spPr bwMode="auto">
          <a:xfrm>
            <a:off x="6233748" y="165723"/>
            <a:ext cx="2910252" cy="2031377"/>
          </a:xfrm>
          <a:prstGeom prst="rect">
            <a:avLst/>
          </a:prstGeom>
          <a:noFill/>
        </p:spPr>
      </p:pic>
      <p:pic>
        <p:nvPicPr>
          <p:cNvPr id="48136" name="Picture 8" descr="http://www.lloydspitalnikphotos.com/d/5744-3/eastern_cottontail_F5R8686-Edit.jpg"/>
          <p:cNvPicPr>
            <a:picLocks noChangeAspect="1" noChangeArrowheads="1"/>
          </p:cNvPicPr>
          <p:nvPr/>
        </p:nvPicPr>
        <p:blipFill>
          <a:blip r:embed="rId6" cstate="print"/>
          <a:srcRect/>
          <a:stretch>
            <a:fillRect/>
          </a:stretch>
        </p:blipFill>
        <p:spPr bwMode="auto">
          <a:xfrm>
            <a:off x="1282693" y="2290762"/>
            <a:ext cx="3038482" cy="2027238"/>
          </a:xfrm>
          <a:prstGeom prst="rect">
            <a:avLst/>
          </a:prstGeom>
          <a:noFill/>
        </p:spPr>
      </p:pic>
      <p:pic>
        <p:nvPicPr>
          <p:cNvPr id="48138" name="Picture 10" descr="http://www.focusonnature.com/Colora30.jpg"/>
          <p:cNvPicPr>
            <a:picLocks noChangeAspect="1" noChangeArrowheads="1"/>
          </p:cNvPicPr>
          <p:nvPr/>
        </p:nvPicPr>
        <p:blipFill>
          <a:blip r:embed="rId7" cstate="print"/>
          <a:srcRect b="3769"/>
          <a:stretch>
            <a:fillRect/>
          </a:stretch>
        </p:blipFill>
        <p:spPr bwMode="auto">
          <a:xfrm>
            <a:off x="4397375" y="2276475"/>
            <a:ext cx="3197225" cy="2064531"/>
          </a:xfrm>
          <a:prstGeom prst="rect">
            <a:avLst/>
          </a:prstGeom>
          <a:noFill/>
        </p:spPr>
      </p:pic>
      <p:pic>
        <p:nvPicPr>
          <p:cNvPr id="48144" name="Picture 16" descr="http://www.wildlifetrusts.org/sites/default/files/images/Badger%20web%20version%20(Tim%20Matthews).jpg"/>
          <p:cNvPicPr>
            <a:picLocks noChangeAspect="1" noChangeArrowheads="1"/>
          </p:cNvPicPr>
          <p:nvPr/>
        </p:nvPicPr>
        <p:blipFill>
          <a:blip r:embed="rId8" cstate="print"/>
          <a:srcRect t="7788" b="10863"/>
          <a:stretch>
            <a:fillRect/>
          </a:stretch>
        </p:blipFill>
        <p:spPr bwMode="auto">
          <a:xfrm>
            <a:off x="3175" y="4379054"/>
            <a:ext cx="2867025" cy="2004228"/>
          </a:xfrm>
          <a:prstGeom prst="rect">
            <a:avLst/>
          </a:prstGeom>
          <a:noFill/>
        </p:spPr>
      </p:pic>
      <p:pic>
        <p:nvPicPr>
          <p:cNvPr id="48146" name="Picture 18" descr="http://greglasley.com/images/SO/Striped%20Skunk%200010.jpg"/>
          <p:cNvPicPr>
            <a:picLocks noChangeAspect="1" noChangeArrowheads="1"/>
          </p:cNvPicPr>
          <p:nvPr/>
        </p:nvPicPr>
        <p:blipFill>
          <a:blip r:embed="rId9" cstate="print"/>
          <a:srcRect/>
          <a:stretch>
            <a:fillRect/>
          </a:stretch>
        </p:blipFill>
        <p:spPr bwMode="auto">
          <a:xfrm>
            <a:off x="2898775" y="4370852"/>
            <a:ext cx="3019425" cy="2011562"/>
          </a:xfrm>
          <a:prstGeom prst="rect">
            <a:avLst/>
          </a:prstGeom>
          <a:noFill/>
        </p:spPr>
      </p:pic>
      <p:pic>
        <p:nvPicPr>
          <p:cNvPr id="48148" name="Picture 20" descr="http://orig12.deviantart.net/33df/f/2014/321/0/b/least_weasel_by_sergey_ryzhkov-d86t3ox.jpg"/>
          <p:cNvPicPr>
            <a:picLocks noChangeAspect="1" noChangeArrowheads="1"/>
          </p:cNvPicPr>
          <p:nvPr/>
        </p:nvPicPr>
        <p:blipFill>
          <a:blip r:embed="rId10" cstate="print"/>
          <a:srcRect/>
          <a:stretch>
            <a:fillRect/>
          </a:stretch>
        </p:blipFill>
        <p:spPr bwMode="auto">
          <a:xfrm>
            <a:off x="5946775" y="4364038"/>
            <a:ext cx="3204320" cy="202406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greenwichschools.org/uploaded/virtual_library/IB_Resources/GRASSLAND.gif"/>
          <p:cNvPicPr>
            <a:picLocks noChangeAspect="1" noChangeArrowheads="1"/>
          </p:cNvPicPr>
          <p:nvPr/>
        </p:nvPicPr>
        <p:blipFill>
          <a:blip r:embed="rId2" cstate="print"/>
          <a:srcRect r="1183" b="1975"/>
          <a:stretch>
            <a:fillRect/>
          </a:stretch>
        </p:blipFill>
        <p:spPr bwMode="auto">
          <a:xfrm>
            <a:off x="-4930" y="1404257"/>
            <a:ext cx="9135206" cy="4833055"/>
          </a:xfrm>
          <a:prstGeom prst="rect">
            <a:avLst/>
          </a:prstGeom>
          <a:noFill/>
        </p:spPr>
      </p:pic>
      <p:cxnSp>
        <p:nvCxnSpPr>
          <p:cNvPr id="6" name="Straight Arrow Connector 5"/>
          <p:cNvCxnSpPr/>
          <p:nvPr/>
        </p:nvCxnSpPr>
        <p:spPr>
          <a:xfrm flipH="1">
            <a:off x="1295401" y="696686"/>
            <a:ext cx="2057399" cy="190500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52792" y="478965"/>
            <a:ext cx="880434" cy="369332"/>
          </a:xfrm>
          <a:prstGeom prst="rect">
            <a:avLst/>
          </a:prstGeom>
          <a:noFill/>
        </p:spPr>
        <p:txBody>
          <a:bodyPr wrap="none" rtlCol="0">
            <a:spAutoFit/>
          </a:bodyPr>
          <a:lstStyle/>
          <a:p>
            <a:r>
              <a:rPr lang="sk-SK" dirty="0"/>
              <a:t>Prairies</a:t>
            </a:r>
          </a:p>
        </p:txBody>
      </p:sp>
      <p:cxnSp>
        <p:nvCxnSpPr>
          <p:cNvPr id="11" name="Straight Arrow Connector 10"/>
          <p:cNvCxnSpPr/>
          <p:nvPr/>
        </p:nvCxnSpPr>
        <p:spPr>
          <a:xfrm flipH="1" flipV="1">
            <a:off x="2394859" y="5453743"/>
            <a:ext cx="805541" cy="957943"/>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54821" y="6281051"/>
            <a:ext cx="915507" cy="369332"/>
          </a:xfrm>
          <a:prstGeom prst="rect">
            <a:avLst/>
          </a:prstGeom>
          <a:noFill/>
        </p:spPr>
        <p:txBody>
          <a:bodyPr wrap="none" rtlCol="0">
            <a:spAutoFit/>
          </a:bodyPr>
          <a:lstStyle/>
          <a:p>
            <a:r>
              <a:rPr lang="sk-SK" dirty="0"/>
              <a:t>Pampas</a:t>
            </a:r>
          </a:p>
        </p:txBody>
      </p:sp>
      <p:cxnSp>
        <p:nvCxnSpPr>
          <p:cNvPr id="14" name="Straight Arrow Connector 13"/>
          <p:cNvCxnSpPr/>
          <p:nvPr/>
        </p:nvCxnSpPr>
        <p:spPr>
          <a:xfrm flipH="1" flipV="1">
            <a:off x="5083631" y="5246914"/>
            <a:ext cx="751112" cy="1153886"/>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21821" y="6313709"/>
            <a:ext cx="594778" cy="369332"/>
          </a:xfrm>
          <a:prstGeom prst="rect">
            <a:avLst/>
          </a:prstGeom>
          <a:noFill/>
        </p:spPr>
        <p:txBody>
          <a:bodyPr wrap="none" rtlCol="0">
            <a:spAutoFit/>
          </a:bodyPr>
          <a:lstStyle/>
          <a:p>
            <a:r>
              <a:rPr lang="sk-SK" dirty="0"/>
              <a:t>Veld</a:t>
            </a:r>
          </a:p>
        </p:txBody>
      </p:sp>
      <p:cxnSp>
        <p:nvCxnSpPr>
          <p:cNvPr id="17" name="Straight Arrow Connector 16"/>
          <p:cNvCxnSpPr/>
          <p:nvPr/>
        </p:nvCxnSpPr>
        <p:spPr>
          <a:xfrm flipH="1">
            <a:off x="5780318" y="849086"/>
            <a:ext cx="1153882" cy="1458685"/>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81792" y="489851"/>
            <a:ext cx="929165" cy="369332"/>
          </a:xfrm>
          <a:prstGeom prst="rect">
            <a:avLst/>
          </a:prstGeom>
          <a:noFill/>
        </p:spPr>
        <p:txBody>
          <a:bodyPr wrap="none" rtlCol="0">
            <a:spAutoFit/>
          </a:bodyPr>
          <a:lstStyle/>
          <a:p>
            <a:r>
              <a:rPr lang="sk-SK" dirty="0"/>
              <a:t>Steppes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ox(i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ox(in)">
                                      <p:cBhvr>
                                        <p:cTn id="31" dur="500"/>
                                        <p:tgtEl>
                                          <p:spTgt spid="17"/>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ox(in)">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http://www.nature.com/nature/journal/v476/n7359/images/476160a-f1.2.jpg"/>
          <p:cNvPicPr>
            <a:picLocks noChangeAspect="1" noChangeArrowheads="1"/>
          </p:cNvPicPr>
          <p:nvPr/>
        </p:nvPicPr>
        <p:blipFill>
          <a:blip r:embed="rId3" cstate="print"/>
          <a:srcRect/>
          <a:stretch>
            <a:fillRect/>
          </a:stretch>
        </p:blipFill>
        <p:spPr bwMode="auto">
          <a:xfrm>
            <a:off x="0" y="765175"/>
            <a:ext cx="9144000" cy="6099222"/>
          </a:xfrm>
          <a:prstGeom prst="rect">
            <a:avLst/>
          </a:prstGeom>
          <a:noFill/>
        </p:spPr>
      </p:pic>
      <p:sp>
        <p:nvSpPr>
          <p:cNvPr id="4" name="Rectangle 3"/>
          <p:cNvSpPr/>
          <p:nvPr/>
        </p:nvSpPr>
        <p:spPr>
          <a:xfrm>
            <a:off x="337074" y="348734"/>
            <a:ext cx="1567289" cy="400110"/>
          </a:xfrm>
          <a:prstGeom prst="rect">
            <a:avLst/>
          </a:prstGeom>
        </p:spPr>
        <p:txBody>
          <a:bodyPr wrap="none">
            <a:spAutoFit/>
          </a:bodyPr>
          <a:lstStyle/>
          <a:p>
            <a:r>
              <a:rPr lang="sk-SK" sz="2000" dirty="0"/>
              <a:t>Mixed prairie</a:t>
            </a:r>
          </a:p>
        </p:txBody>
      </p:sp>
      <p:pic>
        <p:nvPicPr>
          <p:cNvPr id="51202" name="Picture 2" descr="http://www.bwoodphotography.com/Amphibians/Snakes/Prairie-Rattlesnake/i-TjdkDFg/0/L/58530040-L.jpg"/>
          <p:cNvPicPr>
            <a:picLocks noChangeAspect="1" noChangeArrowheads="1"/>
          </p:cNvPicPr>
          <p:nvPr/>
        </p:nvPicPr>
        <p:blipFill>
          <a:blip r:embed="rId4" cstate="print"/>
          <a:srcRect/>
          <a:stretch>
            <a:fillRect/>
          </a:stretch>
        </p:blipFill>
        <p:spPr bwMode="auto">
          <a:xfrm>
            <a:off x="0" y="852360"/>
            <a:ext cx="4727418" cy="3084639"/>
          </a:xfrm>
          <a:prstGeom prst="rect">
            <a:avLst/>
          </a:prstGeom>
          <a:noFill/>
        </p:spPr>
      </p:pic>
      <p:pic>
        <p:nvPicPr>
          <p:cNvPr id="51204" name="Picture 4" descr="http://www.thejunglelady.com/pages/colorado/media/western_hognose_snake1.jpg"/>
          <p:cNvPicPr>
            <a:picLocks noChangeAspect="1" noChangeArrowheads="1"/>
          </p:cNvPicPr>
          <p:nvPr/>
        </p:nvPicPr>
        <p:blipFill>
          <a:blip r:embed="rId5" cstate="print"/>
          <a:srcRect/>
          <a:stretch>
            <a:fillRect/>
          </a:stretch>
        </p:blipFill>
        <p:spPr bwMode="auto">
          <a:xfrm>
            <a:off x="2413000" y="3954462"/>
            <a:ext cx="4136546" cy="2903538"/>
          </a:xfrm>
          <a:prstGeom prst="rect">
            <a:avLst/>
          </a:prstGeom>
          <a:noFill/>
        </p:spPr>
      </p:pic>
      <p:pic>
        <p:nvPicPr>
          <p:cNvPr id="51206" name="Picture 6" descr="http://www.esras.co.uk/bullsnake/99.jpg"/>
          <p:cNvPicPr>
            <a:picLocks noChangeAspect="1" noChangeArrowheads="1"/>
          </p:cNvPicPr>
          <p:nvPr/>
        </p:nvPicPr>
        <p:blipFill>
          <a:blip r:embed="rId6" cstate="print"/>
          <a:srcRect/>
          <a:stretch>
            <a:fillRect/>
          </a:stretch>
        </p:blipFill>
        <p:spPr bwMode="auto">
          <a:xfrm>
            <a:off x="4521889" y="862012"/>
            <a:ext cx="4622112" cy="30749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par>
                                <p:cTn id="8" presetID="4" presetClass="entr" presetSubtype="16" fill="hold" nodeType="withEffect">
                                  <p:stCondLst>
                                    <p:cond delay="0"/>
                                  </p:stCondLst>
                                  <p:childTnLst>
                                    <p:set>
                                      <p:cBhvr>
                                        <p:cTn id="9" dur="1" fill="hold">
                                          <p:stCondLst>
                                            <p:cond delay="0"/>
                                          </p:stCondLst>
                                        </p:cTn>
                                        <p:tgtEl>
                                          <p:spTgt spid="51206"/>
                                        </p:tgtEl>
                                        <p:attrNameLst>
                                          <p:attrName>style.visibility</p:attrName>
                                        </p:attrNameLst>
                                      </p:cBhvr>
                                      <p:to>
                                        <p:strVal val="visible"/>
                                      </p:to>
                                    </p:set>
                                    <p:animEffect transition="in" filter="box(in)">
                                      <p:cBhvr>
                                        <p:cTn id="10" dur="500"/>
                                        <p:tgtEl>
                                          <p:spTgt spid="51206"/>
                                        </p:tgtEl>
                                      </p:cBhvr>
                                    </p:animEffect>
                                  </p:childTnLst>
                                </p:cTn>
                              </p:par>
                              <p:par>
                                <p:cTn id="11" presetID="4" presetClass="entr" presetSubtype="16" fill="hold" nodeType="withEffect">
                                  <p:stCondLst>
                                    <p:cond delay="0"/>
                                  </p:stCondLst>
                                  <p:childTnLst>
                                    <p:set>
                                      <p:cBhvr>
                                        <p:cTn id="12" dur="1" fill="hold">
                                          <p:stCondLst>
                                            <p:cond delay="0"/>
                                          </p:stCondLst>
                                        </p:cTn>
                                        <p:tgtEl>
                                          <p:spTgt spid="51204"/>
                                        </p:tgtEl>
                                        <p:attrNameLst>
                                          <p:attrName>style.visibility</p:attrName>
                                        </p:attrNameLst>
                                      </p:cBhvr>
                                      <p:to>
                                        <p:strVal val="visible"/>
                                      </p:to>
                                    </p:set>
                                    <p:animEffect transition="in" filter="box(in)">
                                      <p:cBhvr>
                                        <p:cTn id="13"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74" y="209034"/>
            <a:ext cx="2016001" cy="400110"/>
          </a:xfrm>
          <a:prstGeom prst="rect">
            <a:avLst/>
          </a:prstGeom>
        </p:spPr>
        <p:txBody>
          <a:bodyPr wrap="none">
            <a:spAutoFit/>
          </a:bodyPr>
          <a:lstStyle/>
          <a:p>
            <a:r>
              <a:rPr lang="sk-SK" sz="2000" dirty="0"/>
              <a:t>Shortgrass prairie</a:t>
            </a:r>
          </a:p>
        </p:txBody>
      </p:sp>
      <p:pic>
        <p:nvPicPr>
          <p:cNvPr id="53250" name="Picture 2" descr="http://2.bp.blogspot.com/_7cZ2KUQfo-Y/TJI_cdwcdPI/AAAAAAAAArQ/lAdw5cium0o/s1600/shortgrass.JPG"/>
          <p:cNvPicPr>
            <a:picLocks noChangeAspect="1" noChangeArrowheads="1"/>
          </p:cNvPicPr>
          <p:nvPr/>
        </p:nvPicPr>
        <p:blipFill>
          <a:blip r:embed="rId3" cstate="print"/>
          <a:srcRect b="12314"/>
          <a:stretch>
            <a:fillRect/>
          </a:stretch>
        </p:blipFill>
        <p:spPr bwMode="auto">
          <a:xfrm>
            <a:off x="0" y="844509"/>
            <a:ext cx="9144000" cy="601349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rairie-dog-habitat-2450"/>
          <p:cNvPicPr>
            <a:picLocks noChangeAspect="1" noChangeArrowheads="1"/>
          </p:cNvPicPr>
          <p:nvPr/>
        </p:nvPicPr>
        <p:blipFill>
          <a:blip r:embed="rId3" cstate="print"/>
          <a:srcRect/>
          <a:stretch>
            <a:fillRect/>
          </a:stretch>
        </p:blipFill>
        <p:spPr bwMode="auto">
          <a:xfrm>
            <a:off x="71438" y="38100"/>
            <a:ext cx="5097462" cy="6092825"/>
          </a:xfrm>
          <a:prstGeom prst="rect">
            <a:avLst/>
          </a:prstGeom>
          <a:noFill/>
          <a:ln w="9525">
            <a:noFill/>
            <a:miter lim="800000"/>
            <a:headEnd/>
            <a:tailEnd/>
          </a:ln>
        </p:spPr>
      </p:pic>
      <p:pic>
        <p:nvPicPr>
          <p:cNvPr id="55298" name="Picture 2" descr="http://wonderopolis.org/wp-content/uploads/2012/02/prairie-dogs_shutterstock_15306049.jpg"/>
          <p:cNvPicPr>
            <a:picLocks noChangeAspect="1" noChangeArrowheads="1"/>
          </p:cNvPicPr>
          <p:nvPr/>
        </p:nvPicPr>
        <p:blipFill>
          <a:blip r:embed="rId4" cstate="print"/>
          <a:srcRect l="2193" r="2991"/>
          <a:stretch>
            <a:fillRect/>
          </a:stretch>
        </p:blipFill>
        <p:spPr bwMode="auto">
          <a:xfrm>
            <a:off x="5067300" y="3962400"/>
            <a:ext cx="4025900" cy="28321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310" y="343065"/>
            <a:ext cx="3291478" cy="461665"/>
          </a:xfrm>
          <a:prstGeom prst="rect">
            <a:avLst/>
          </a:prstGeom>
          <a:noFill/>
        </p:spPr>
        <p:txBody>
          <a:bodyPr wrap="none" rtlCol="0">
            <a:spAutoFit/>
          </a:bodyPr>
          <a:lstStyle/>
          <a:p>
            <a:r>
              <a:rPr lang="sk-SK" sz="2400" b="1" dirty="0"/>
              <a:t>South American Pampas</a:t>
            </a:r>
          </a:p>
        </p:txBody>
      </p:sp>
      <p:pic>
        <p:nvPicPr>
          <p:cNvPr id="56322" name="Picture 2" descr="http://media-2.web.britannica.com/eb-media/13/65213-120-9117BA2E.jpg"/>
          <p:cNvPicPr>
            <a:picLocks noChangeAspect="1" noChangeArrowheads="1"/>
          </p:cNvPicPr>
          <p:nvPr/>
        </p:nvPicPr>
        <p:blipFill>
          <a:blip r:embed="rId3" cstate="print"/>
          <a:srcRect/>
          <a:stretch>
            <a:fillRect/>
          </a:stretch>
        </p:blipFill>
        <p:spPr bwMode="auto">
          <a:xfrm>
            <a:off x="2514600" y="1885950"/>
            <a:ext cx="6629400" cy="4972050"/>
          </a:xfrm>
          <a:prstGeom prst="rect">
            <a:avLst/>
          </a:prstGeom>
          <a:noFill/>
        </p:spPr>
      </p:pic>
      <p:pic>
        <p:nvPicPr>
          <p:cNvPr id="56324" name="Picture 4" descr="https://upload.wikimedia.org/wikipedia/commons/1/17/PAMPAS.png"/>
          <p:cNvPicPr>
            <a:picLocks noChangeAspect="1" noChangeArrowheads="1"/>
          </p:cNvPicPr>
          <p:nvPr/>
        </p:nvPicPr>
        <p:blipFill>
          <a:blip r:embed="rId4" cstate="print"/>
          <a:srcRect/>
          <a:stretch>
            <a:fillRect/>
          </a:stretch>
        </p:blipFill>
        <p:spPr bwMode="auto">
          <a:xfrm>
            <a:off x="0" y="1033462"/>
            <a:ext cx="2905125" cy="320040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deer-pictures.com/pampasdeer.jpg"/>
          <p:cNvPicPr>
            <a:picLocks noChangeAspect="1" noChangeArrowheads="1"/>
          </p:cNvPicPr>
          <p:nvPr/>
        </p:nvPicPr>
        <p:blipFill>
          <a:blip r:embed="rId3" cstate="print"/>
          <a:srcRect/>
          <a:stretch>
            <a:fillRect/>
          </a:stretch>
        </p:blipFill>
        <p:spPr bwMode="auto">
          <a:xfrm>
            <a:off x="50800" y="155576"/>
            <a:ext cx="4025900" cy="3759184"/>
          </a:xfrm>
          <a:prstGeom prst="rect">
            <a:avLst/>
          </a:prstGeom>
          <a:noFill/>
        </p:spPr>
      </p:pic>
      <p:pic>
        <p:nvPicPr>
          <p:cNvPr id="58372" name="Picture 4" descr="https://upload.wikimedia.org/wikipedia/commons/5/55/Bolivian_vizcacha.jpg"/>
          <p:cNvPicPr>
            <a:picLocks noChangeAspect="1" noChangeArrowheads="1"/>
          </p:cNvPicPr>
          <p:nvPr/>
        </p:nvPicPr>
        <p:blipFill>
          <a:blip r:embed="rId4" cstate="print"/>
          <a:srcRect/>
          <a:stretch>
            <a:fillRect/>
          </a:stretch>
        </p:blipFill>
        <p:spPr bwMode="auto">
          <a:xfrm>
            <a:off x="4203712" y="42500"/>
            <a:ext cx="4825988" cy="3208700"/>
          </a:xfrm>
          <a:prstGeom prst="rect">
            <a:avLst/>
          </a:prstGeom>
          <a:noFill/>
        </p:spPr>
      </p:pic>
      <p:pic>
        <p:nvPicPr>
          <p:cNvPr id="58374" name="Picture 6" descr="http://zipcodezoo.com/images/thumb/a/ac/Didelphis_albiventris_7.jpg/428px-Didelphis_albiventris_7.jpg"/>
          <p:cNvPicPr>
            <a:picLocks noChangeAspect="1" noChangeArrowheads="1"/>
          </p:cNvPicPr>
          <p:nvPr/>
        </p:nvPicPr>
        <p:blipFill>
          <a:blip r:embed="rId5" cstate="print"/>
          <a:srcRect/>
          <a:stretch>
            <a:fillRect/>
          </a:stretch>
        </p:blipFill>
        <p:spPr bwMode="auto">
          <a:xfrm>
            <a:off x="53975" y="4097337"/>
            <a:ext cx="4017247" cy="2252663"/>
          </a:xfrm>
          <a:prstGeom prst="rect">
            <a:avLst/>
          </a:prstGeom>
          <a:noFill/>
        </p:spPr>
      </p:pic>
      <p:pic>
        <p:nvPicPr>
          <p:cNvPr id="58376" name="Picture 8" descr="http://mypestprevention.com/wp-content/uploads/2012/03/Armadillo-1.jpg"/>
          <p:cNvPicPr>
            <a:picLocks noChangeAspect="1" noChangeArrowheads="1"/>
          </p:cNvPicPr>
          <p:nvPr/>
        </p:nvPicPr>
        <p:blipFill>
          <a:blip r:embed="rId6" cstate="print"/>
          <a:srcRect l="1479"/>
          <a:stretch>
            <a:fillRect/>
          </a:stretch>
        </p:blipFill>
        <p:spPr bwMode="auto">
          <a:xfrm>
            <a:off x="4178300" y="3285323"/>
            <a:ext cx="4864100" cy="3497380"/>
          </a:xfrm>
          <a:prstGeom prst="rect">
            <a:avLst/>
          </a:prstGeom>
          <a:noFill/>
        </p:spPr>
      </p:pic>
      <p:pic>
        <p:nvPicPr>
          <p:cNvPr id="8" name="Picture 7" descr="3409872420_b4744336a1"/>
          <p:cNvPicPr>
            <a:picLocks noChangeAspect="1" noChangeArrowheads="1"/>
          </p:cNvPicPr>
          <p:nvPr/>
        </p:nvPicPr>
        <p:blipFill>
          <a:blip r:embed="rId7" cstate="print"/>
          <a:srcRect/>
          <a:stretch>
            <a:fillRect/>
          </a:stretch>
        </p:blipFill>
        <p:spPr bwMode="auto">
          <a:xfrm>
            <a:off x="12700" y="3962134"/>
            <a:ext cx="4119490" cy="27434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borisandgloria.co.uk/wp-content/uploads/2014/06/Dollarphotoclub_12742430-300x200.jpg"/>
          <p:cNvPicPr>
            <a:picLocks noChangeAspect="1" noChangeArrowheads="1"/>
          </p:cNvPicPr>
          <p:nvPr/>
        </p:nvPicPr>
        <p:blipFill>
          <a:blip r:embed="rId3" cstate="print"/>
          <a:srcRect/>
          <a:stretch>
            <a:fillRect/>
          </a:stretch>
        </p:blipFill>
        <p:spPr bwMode="auto">
          <a:xfrm>
            <a:off x="130174" y="457199"/>
            <a:ext cx="4040909" cy="2693939"/>
          </a:xfrm>
          <a:prstGeom prst="rect">
            <a:avLst/>
          </a:prstGeom>
          <a:noFill/>
        </p:spPr>
      </p:pic>
      <p:pic>
        <p:nvPicPr>
          <p:cNvPr id="60420" name="Picture 4" descr="http://www.aultimaarcadenoe.com.br/wp-content/uploads/2011/10/Tuco-tuco-5-PuntadelEste-UR-14-12-11-ASilveira-900.jpg"/>
          <p:cNvPicPr>
            <a:picLocks noChangeAspect="1" noChangeArrowheads="1"/>
          </p:cNvPicPr>
          <p:nvPr/>
        </p:nvPicPr>
        <p:blipFill>
          <a:blip r:embed="rId4" cstate="print"/>
          <a:srcRect/>
          <a:stretch>
            <a:fillRect/>
          </a:stretch>
        </p:blipFill>
        <p:spPr bwMode="auto">
          <a:xfrm>
            <a:off x="127000" y="3246437"/>
            <a:ext cx="4069568" cy="2862263"/>
          </a:xfrm>
          <a:prstGeom prst="rect">
            <a:avLst/>
          </a:prstGeom>
          <a:noFill/>
        </p:spPr>
      </p:pic>
      <p:pic>
        <p:nvPicPr>
          <p:cNvPr id="60422" name="Picture 6" descr="http://media.tumblr.com/934f4258cc609c8c7f9c69fdf8f368b8/tumblr_inline_mszz1nfrwE1qz4rgp.jpg"/>
          <p:cNvPicPr>
            <a:picLocks noChangeAspect="1" noChangeArrowheads="1"/>
          </p:cNvPicPr>
          <p:nvPr/>
        </p:nvPicPr>
        <p:blipFill>
          <a:blip r:embed="rId5" cstate="print"/>
          <a:srcRect/>
          <a:stretch>
            <a:fillRect/>
          </a:stretch>
        </p:blipFill>
        <p:spPr bwMode="auto">
          <a:xfrm>
            <a:off x="4321175" y="304801"/>
            <a:ext cx="4175125" cy="3131344"/>
          </a:xfrm>
          <a:prstGeom prst="rect">
            <a:avLst/>
          </a:prstGeom>
          <a:noFill/>
        </p:spPr>
      </p:pic>
      <p:pic>
        <p:nvPicPr>
          <p:cNvPr id="60424" name="Picture 8" descr="http://static.elfederal.com.ar/el-federal/imagen/686x301/ffffff/i8995-puma-buenos-aires.jpg"/>
          <p:cNvPicPr>
            <a:picLocks noChangeAspect="1" noChangeArrowheads="1"/>
          </p:cNvPicPr>
          <p:nvPr/>
        </p:nvPicPr>
        <p:blipFill>
          <a:blip r:embed="rId6" cstate="print"/>
          <a:srcRect l="15040" r="6698"/>
          <a:stretch>
            <a:fillRect/>
          </a:stretch>
        </p:blipFill>
        <p:spPr bwMode="auto">
          <a:xfrm>
            <a:off x="4305300" y="3606801"/>
            <a:ext cx="4711700" cy="2641600"/>
          </a:xfrm>
          <a:prstGeom prst="rect">
            <a:avLst/>
          </a:prstGeom>
          <a:noFill/>
        </p:spPr>
      </p:pic>
      <p:pic>
        <p:nvPicPr>
          <p:cNvPr id="60426" name="Picture 10" descr="http://www.factzoo.com/sites/all/img/mammals/feline/pampas-cat-climbing-tree.jpg"/>
          <p:cNvPicPr>
            <a:picLocks noChangeAspect="1" noChangeArrowheads="1"/>
          </p:cNvPicPr>
          <p:nvPr/>
        </p:nvPicPr>
        <p:blipFill>
          <a:blip r:embed="rId7" cstate="print"/>
          <a:srcRect/>
          <a:stretch>
            <a:fillRect/>
          </a:stretch>
        </p:blipFill>
        <p:spPr bwMode="auto">
          <a:xfrm>
            <a:off x="4308475" y="287337"/>
            <a:ext cx="4608646" cy="3154363"/>
          </a:xfrm>
          <a:prstGeom prst="rect">
            <a:avLst/>
          </a:prstGeom>
          <a:noFill/>
        </p:spPr>
      </p:pic>
      <p:pic>
        <p:nvPicPr>
          <p:cNvPr id="60428" name="Picture 12" descr="http://www.factzoo.com/sites/all/img/mammals/felidae/geoffroy-cat-amazon-cruiser.jpg"/>
          <p:cNvPicPr>
            <a:picLocks noChangeAspect="1" noChangeArrowheads="1"/>
          </p:cNvPicPr>
          <p:nvPr/>
        </p:nvPicPr>
        <p:blipFill>
          <a:blip r:embed="rId8" cstate="print"/>
          <a:srcRect/>
          <a:stretch>
            <a:fillRect/>
          </a:stretch>
        </p:blipFill>
        <p:spPr bwMode="auto">
          <a:xfrm>
            <a:off x="4314825" y="3479800"/>
            <a:ext cx="4687232" cy="3212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0426"/>
                                        </p:tgtEl>
                                        <p:attrNameLst>
                                          <p:attrName>style.visibility</p:attrName>
                                        </p:attrNameLst>
                                      </p:cBhvr>
                                      <p:to>
                                        <p:strVal val="visible"/>
                                      </p:to>
                                    </p:set>
                                    <p:animEffect transition="in" filter="box(in)">
                                      <p:cBhvr>
                                        <p:cTn id="7" dur="500"/>
                                        <p:tgtEl>
                                          <p:spTgt spid="604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0428"/>
                                        </p:tgtEl>
                                        <p:attrNameLst>
                                          <p:attrName>style.visibility</p:attrName>
                                        </p:attrNameLst>
                                      </p:cBhvr>
                                      <p:to>
                                        <p:strVal val="visible"/>
                                      </p:to>
                                    </p:set>
                                    <p:animEffect transition="in" filter="box(in)">
                                      <p:cBhvr>
                                        <p:cTn id="12" dur="500"/>
                                        <p:tgtEl>
                                          <p:spTgt spid="60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310" y="343065"/>
            <a:ext cx="1728422" cy="461665"/>
          </a:xfrm>
          <a:prstGeom prst="rect">
            <a:avLst/>
          </a:prstGeom>
          <a:noFill/>
        </p:spPr>
        <p:txBody>
          <a:bodyPr wrap="none" rtlCol="0">
            <a:spAutoFit/>
          </a:bodyPr>
          <a:lstStyle/>
          <a:p>
            <a:r>
              <a:rPr lang="sk-SK" sz="2400" b="1" dirty="0"/>
              <a:t>African Veld</a:t>
            </a:r>
          </a:p>
        </p:txBody>
      </p:sp>
      <p:pic>
        <p:nvPicPr>
          <p:cNvPr id="64516" name="Picture 4" descr="caption"/>
          <p:cNvPicPr>
            <a:picLocks noChangeAspect="1" noChangeArrowheads="1"/>
          </p:cNvPicPr>
          <p:nvPr/>
        </p:nvPicPr>
        <p:blipFill>
          <a:blip r:embed="rId3" cstate="print"/>
          <a:srcRect/>
          <a:stretch>
            <a:fillRect/>
          </a:stretch>
        </p:blipFill>
        <p:spPr bwMode="auto">
          <a:xfrm>
            <a:off x="177799" y="949633"/>
            <a:ext cx="4968875" cy="2719080"/>
          </a:xfrm>
          <a:prstGeom prst="rect">
            <a:avLst/>
          </a:prstGeom>
          <a:noFill/>
        </p:spPr>
      </p:pic>
      <p:pic>
        <p:nvPicPr>
          <p:cNvPr id="64514" name="Picture 2" descr="https://writingmuscle.files.wordpress.com/2013/03/kalahari-grass1.jpg"/>
          <p:cNvPicPr>
            <a:picLocks noChangeAspect="1" noChangeArrowheads="1"/>
          </p:cNvPicPr>
          <p:nvPr/>
        </p:nvPicPr>
        <p:blipFill>
          <a:blip r:embed="rId4" cstate="print"/>
          <a:srcRect/>
          <a:stretch>
            <a:fillRect/>
          </a:stretch>
        </p:blipFill>
        <p:spPr bwMode="auto">
          <a:xfrm>
            <a:off x="3898900" y="2347670"/>
            <a:ext cx="5143163" cy="439603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300" y="279400"/>
            <a:ext cx="2515432" cy="523220"/>
          </a:xfrm>
          <a:prstGeom prst="rect">
            <a:avLst/>
          </a:prstGeom>
          <a:noFill/>
        </p:spPr>
        <p:txBody>
          <a:bodyPr wrap="none" rtlCol="0">
            <a:spAutoFit/>
          </a:bodyPr>
          <a:lstStyle/>
          <a:p>
            <a:r>
              <a:rPr lang="sk-SK" sz="2800" b="1" dirty="0"/>
              <a:t>Human impacts</a:t>
            </a:r>
          </a:p>
        </p:txBody>
      </p:sp>
      <p:sp>
        <p:nvSpPr>
          <p:cNvPr id="5" name="TextBox 4"/>
          <p:cNvSpPr txBox="1"/>
          <p:nvPr/>
        </p:nvSpPr>
        <p:spPr>
          <a:xfrm>
            <a:off x="419100" y="1346200"/>
            <a:ext cx="2455993" cy="923330"/>
          </a:xfrm>
          <a:prstGeom prst="rect">
            <a:avLst/>
          </a:prstGeom>
          <a:noFill/>
        </p:spPr>
        <p:txBody>
          <a:bodyPr wrap="none" rtlCol="0">
            <a:spAutoFit/>
          </a:bodyPr>
          <a:lstStyle/>
          <a:p>
            <a:pPr>
              <a:buFont typeface="Arial" pitchFamily="34" charset="0"/>
              <a:buChar char="•"/>
            </a:pPr>
            <a:r>
              <a:rPr lang="sk-SK" dirty="0"/>
              <a:t> fire</a:t>
            </a:r>
          </a:p>
          <a:p>
            <a:pPr>
              <a:buFont typeface="Arial" pitchFamily="34" charset="0"/>
              <a:buChar char="•"/>
            </a:pPr>
            <a:r>
              <a:rPr lang="sk-SK" dirty="0"/>
              <a:t> domesticated livestock</a:t>
            </a:r>
          </a:p>
          <a:p>
            <a:pPr>
              <a:buFont typeface="Arial" pitchFamily="34" charset="0"/>
              <a:buChar char="•"/>
            </a:pPr>
            <a:r>
              <a:rPr lang="sk-SK" dirty="0"/>
              <a:t> agriculture</a:t>
            </a:r>
          </a:p>
        </p:txBody>
      </p:sp>
      <p:pic>
        <p:nvPicPr>
          <p:cNvPr id="63490" name="Picture 2" descr="http://room42.wikispaces.com/file/view/prairies-fire-normal.jpg/33484029/prairies-fire-normal.jpg"/>
          <p:cNvPicPr>
            <a:picLocks noChangeAspect="1" noChangeArrowheads="1"/>
          </p:cNvPicPr>
          <p:nvPr/>
        </p:nvPicPr>
        <p:blipFill>
          <a:blip r:embed="rId3" cstate="print"/>
          <a:srcRect/>
          <a:stretch>
            <a:fillRect/>
          </a:stretch>
        </p:blipFill>
        <p:spPr bwMode="auto">
          <a:xfrm>
            <a:off x="3417121" y="3175000"/>
            <a:ext cx="5676080" cy="3632200"/>
          </a:xfrm>
          <a:prstGeom prst="rect">
            <a:avLst/>
          </a:prstGeom>
          <a:noFill/>
        </p:spPr>
      </p:pic>
      <p:pic>
        <p:nvPicPr>
          <p:cNvPr id="63492" name="Picture 4" descr="https://upload.wikimedia.org/wikipedia/commons/1/15/Sheep_and_cow_in_South_Africa.jpg"/>
          <p:cNvPicPr>
            <a:picLocks noChangeAspect="1" noChangeArrowheads="1"/>
          </p:cNvPicPr>
          <p:nvPr/>
        </p:nvPicPr>
        <p:blipFill>
          <a:blip r:embed="rId4" cstate="print"/>
          <a:srcRect/>
          <a:stretch>
            <a:fillRect/>
          </a:stretch>
        </p:blipFill>
        <p:spPr bwMode="auto">
          <a:xfrm>
            <a:off x="3213100" y="3496208"/>
            <a:ext cx="5880100" cy="3095092"/>
          </a:xfrm>
          <a:prstGeom prst="rect">
            <a:avLst/>
          </a:prstGeom>
          <a:noFill/>
        </p:spPr>
      </p:pic>
      <p:pic>
        <p:nvPicPr>
          <p:cNvPr id="10" name="Picture 5" descr="llanura_pampeana_trigo"/>
          <p:cNvPicPr>
            <a:picLocks noChangeAspect="1" noChangeArrowheads="1"/>
          </p:cNvPicPr>
          <p:nvPr/>
        </p:nvPicPr>
        <p:blipFill>
          <a:blip r:embed="rId5" cstate="print"/>
          <a:srcRect/>
          <a:stretch>
            <a:fillRect/>
          </a:stretch>
        </p:blipFill>
        <p:spPr bwMode="auto">
          <a:xfrm>
            <a:off x="3175000" y="2909950"/>
            <a:ext cx="5943600" cy="392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3490"/>
                                        </p:tgtEl>
                                        <p:attrNameLst>
                                          <p:attrName>style.visibility</p:attrName>
                                        </p:attrNameLst>
                                      </p:cBhvr>
                                      <p:to>
                                        <p:strVal val="visible"/>
                                      </p:to>
                                    </p:set>
                                    <p:animEffect transition="in" filter="box(in)">
                                      <p:cBhvr>
                                        <p:cTn id="12" dur="500"/>
                                        <p:tgtEl>
                                          <p:spTgt spid="6349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ox(i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3492"/>
                                        </p:tgtEl>
                                        <p:attrNameLst>
                                          <p:attrName>style.visibility</p:attrName>
                                        </p:attrNameLst>
                                      </p:cBhvr>
                                      <p:to>
                                        <p:strVal val="visible"/>
                                      </p:to>
                                    </p:set>
                                    <p:animEffect transition="in" filter="box(in)">
                                      <p:cBhvr>
                                        <p:cTn id="22" dur="500"/>
                                        <p:tgtEl>
                                          <p:spTgt spid="6349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ox(i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whittaker_v2"/>
          <p:cNvPicPr>
            <a:picLocks noChangeAspect="1" noChangeArrowheads="1"/>
          </p:cNvPicPr>
          <p:nvPr/>
        </p:nvPicPr>
        <p:blipFill>
          <a:blip r:embed="rId2" cstate="print"/>
          <a:srcRect/>
          <a:stretch>
            <a:fillRect/>
          </a:stretch>
        </p:blipFill>
        <p:spPr bwMode="auto">
          <a:xfrm>
            <a:off x="575375" y="3175"/>
            <a:ext cx="8032874" cy="68548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086" y="642257"/>
            <a:ext cx="1157433" cy="461665"/>
          </a:xfrm>
          <a:prstGeom prst="rect">
            <a:avLst/>
          </a:prstGeom>
          <a:noFill/>
        </p:spPr>
        <p:txBody>
          <a:bodyPr wrap="none" rtlCol="0">
            <a:spAutoFit/>
          </a:bodyPr>
          <a:lstStyle/>
          <a:p>
            <a:r>
              <a:rPr lang="sk-SK" sz="2400" b="1" dirty="0"/>
              <a:t>Climate</a:t>
            </a:r>
          </a:p>
        </p:txBody>
      </p:sp>
      <p:sp>
        <p:nvSpPr>
          <p:cNvPr id="5" name="TextBox 4"/>
          <p:cNvSpPr txBox="1"/>
          <p:nvPr/>
        </p:nvSpPr>
        <p:spPr>
          <a:xfrm>
            <a:off x="617517" y="1389413"/>
            <a:ext cx="3761030" cy="1200329"/>
          </a:xfrm>
          <a:prstGeom prst="rect">
            <a:avLst/>
          </a:prstGeom>
          <a:noFill/>
        </p:spPr>
        <p:txBody>
          <a:bodyPr wrap="none" rtlCol="0">
            <a:spAutoFit/>
          </a:bodyPr>
          <a:lstStyle/>
          <a:p>
            <a:pPr>
              <a:buFont typeface="Arial" pitchFamily="34" charset="0"/>
              <a:buChar char="•"/>
            </a:pPr>
            <a:r>
              <a:rPr lang="sk-SK" dirty="0"/>
              <a:t> semiarid continental climates</a:t>
            </a:r>
          </a:p>
          <a:p>
            <a:pPr>
              <a:buFont typeface="Arial" pitchFamily="34" charset="0"/>
              <a:buChar char="•"/>
            </a:pPr>
            <a:r>
              <a:rPr lang="sk-SK" dirty="0"/>
              <a:t> 250 – 750 mm precipitation annually</a:t>
            </a:r>
          </a:p>
          <a:p>
            <a:pPr>
              <a:buFont typeface="Arial" pitchFamily="34" charset="0"/>
              <a:buChar char="•"/>
            </a:pPr>
            <a:r>
              <a:rPr lang="sk-SK" dirty="0"/>
              <a:t> cold winters and hot summers</a:t>
            </a:r>
          </a:p>
          <a:p>
            <a:pPr>
              <a:buFont typeface="Arial" pitchFamily="34" charset="0"/>
              <a:buChar char="•"/>
            </a:pPr>
            <a:r>
              <a:rPr lang="sk-SK" dirty="0"/>
              <a:t> wide daily range in temperatures</a:t>
            </a:r>
          </a:p>
        </p:txBody>
      </p:sp>
      <p:pic>
        <p:nvPicPr>
          <p:cNvPr id="18434" name="Picture 2" descr="https://biomesfourth.wikispaces.com/file/view/grasslands!!!/32030953/grasslands!!!"/>
          <p:cNvPicPr>
            <a:picLocks noChangeAspect="1" noChangeArrowheads="1"/>
          </p:cNvPicPr>
          <p:nvPr/>
        </p:nvPicPr>
        <p:blipFill>
          <a:blip r:embed="rId3" cstate="print"/>
          <a:srcRect/>
          <a:stretch>
            <a:fillRect/>
          </a:stretch>
        </p:blipFill>
        <p:spPr bwMode="auto">
          <a:xfrm>
            <a:off x="3906982" y="2921330"/>
            <a:ext cx="5201393" cy="390104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086" y="642257"/>
            <a:ext cx="769763" cy="461665"/>
          </a:xfrm>
          <a:prstGeom prst="rect">
            <a:avLst/>
          </a:prstGeom>
          <a:noFill/>
        </p:spPr>
        <p:txBody>
          <a:bodyPr wrap="none" rtlCol="0">
            <a:spAutoFit/>
          </a:bodyPr>
          <a:lstStyle/>
          <a:p>
            <a:r>
              <a:rPr lang="sk-SK" sz="2400" b="1" dirty="0"/>
              <a:t>Soils</a:t>
            </a:r>
          </a:p>
        </p:txBody>
      </p:sp>
      <p:sp>
        <p:nvSpPr>
          <p:cNvPr id="5" name="TextBox 4"/>
          <p:cNvSpPr txBox="1"/>
          <p:nvPr/>
        </p:nvSpPr>
        <p:spPr>
          <a:xfrm>
            <a:off x="736270" y="1425039"/>
            <a:ext cx="5198346" cy="1200329"/>
          </a:xfrm>
          <a:prstGeom prst="rect">
            <a:avLst/>
          </a:prstGeom>
          <a:noFill/>
        </p:spPr>
        <p:txBody>
          <a:bodyPr wrap="none" rtlCol="0">
            <a:spAutoFit/>
          </a:bodyPr>
          <a:lstStyle/>
          <a:p>
            <a:pPr>
              <a:buFont typeface="Arial" pitchFamily="34" charset="0"/>
              <a:buChar char="•"/>
            </a:pPr>
            <a:r>
              <a:rPr lang="sk-SK" dirty="0"/>
              <a:t> mollisoils</a:t>
            </a:r>
          </a:p>
          <a:p>
            <a:pPr>
              <a:buFont typeface="Arial" pitchFamily="34" charset="0"/>
              <a:buChar char="•"/>
            </a:pPr>
            <a:r>
              <a:rPr lang="sk-SK" dirty="0"/>
              <a:t> range is from very black types to lighter brown ones</a:t>
            </a:r>
          </a:p>
          <a:p>
            <a:pPr>
              <a:buFont typeface="Arial" pitchFamily="34" charset="0"/>
              <a:buChar char="•"/>
            </a:pPr>
            <a:r>
              <a:rPr lang="sk-SK" dirty="0"/>
              <a:t> chernozems</a:t>
            </a:r>
          </a:p>
          <a:p>
            <a:pPr>
              <a:buFont typeface="Arial" pitchFamily="34" charset="0"/>
              <a:buChar char="•"/>
            </a:pPr>
            <a:r>
              <a:rPr lang="sk-SK" dirty="0"/>
              <a:t> chestnut-colored soils</a:t>
            </a:r>
          </a:p>
        </p:txBody>
      </p:sp>
      <p:pic>
        <p:nvPicPr>
          <p:cNvPr id="21506" name="Picture 2" descr="http://www.ctahr.hawaii.edu/mauisoil/images/a_profile_clip_image002_0000.jpg"/>
          <p:cNvPicPr>
            <a:picLocks noChangeAspect="1" noChangeArrowheads="1"/>
          </p:cNvPicPr>
          <p:nvPr/>
        </p:nvPicPr>
        <p:blipFill>
          <a:blip r:embed="rId3" cstate="print"/>
          <a:srcRect/>
          <a:stretch>
            <a:fillRect/>
          </a:stretch>
        </p:blipFill>
        <p:spPr bwMode="auto">
          <a:xfrm>
            <a:off x="535587" y="3392937"/>
            <a:ext cx="2247900" cy="2743201"/>
          </a:xfrm>
          <a:prstGeom prst="rect">
            <a:avLst/>
          </a:prstGeom>
          <a:noFill/>
        </p:spPr>
      </p:pic>
      <p:pic>
        <p:nvPicPr>
          <p:cNvPr id="21508" name="Picture 4" descr="http://www.mdpi.com/sustainability/sustainability-07-00705/article_deploy/html/images/sustainability-07-00705-g009-1024.png"/>
          <p:cNvPicPr>
            <a:picLocks noChangeAspect="1" noChangeArrowheads="1"/>
          </p:cNvPicPr>
          <p:nvPr/>
        </p:nvPicPr>
        <p:blipFill>
          <a:blip r:embed="rId4" cstate="print"/>
          <a:srcRect/>
          <a:stretch>
            <a:fillRect/>
          </a:stretch>
        </p:blipFill>
        <p:spPr bwMode="auto">
          <a:xfrm>
            <a:off x="2998287" y="2992147"/>
            <a:ext cx="5746788" cy="357490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265" y="807522"/>
            <a:ext cx="1569789" cy="461665"/>
          </a:xfrm>
          <a:prstGeom prst="rect">
            <a:avLst/>
          </a:prstGeom>
          <a:noFill/>
        </p:spPr>
        <p:txBody>
          <a:bodyPr wrap="none" rtlCol="0">
            <a:spAutoFit/>
          </a:bodyPr>
          <a:lstStyle/>
          <a:p>
            <a:r>
              <a:rPr lang="sk-SK" sz="2400" b="1" dirty="0"/>
              <a:t>Vegetation</a:t>
            </a:r>
          </a:p>
        </p:txBody>
      </p:sp>
      <p:sp>
        <p:nvSpPr>
          <p:cNvPr id="5" name="TextBox 4"/>
          <p:cNvSpPr txBox="1"/>
          <p:nvPr/>
        </p:nvSpPr>
        <p:spPr>
          <a:xfrm>
            <a:off x="653143" y="1781299"/>
            <a:ext cx="5416098" cy="923330"/>
          </a:xfrm>
          <a:prstGeom prst="rect">
            <a:avLst/>
          </a:prstGeom>
          <a:noFill/>
        </p:spPr>
        <p:txBody>
          <a:bodyPr wrap="none" rtlCol="0">
            <a:spAutoFit/>
          </a:bodyPr>
          <a:lstStyle/>
          <a:p>
            <a:pPr>
              <a:buFont typeface="Arial" pitchFamily="34" charset="0"/>
              <a:buChar char="•"/>
            </a:pPr>
            <a:r>
              <a:rPr lang="sk-SK" dirty="0"/>
              <a:t> perennial grasses</a:t>
            </a:r>
          </a:p>
          <a:p>
            <a:pPr>
              <a:buFont typeface="Arial" pitchFamily="34" charset="0"/>
              <a:buChar char="•"/>
            </a:pPr>
            <a:r>
              <a:rPr lang="sk-SK" dirty="0"/>
              <a:t> well adapted against fire, or grazing by large mammals</a:t>
            </a:r>
          </a:p>
          <a:p>
            <a:pPr>
              <a:buFont typeface="Arial" pitchFamily="34" charset="0"/>
              <a:buChar char="•"/>
            </a:pPr>
            <a:r>
              <a:rPr lang="sk-SK" dirty="0"/>
              <a:t> 2 growth-forms of grass</a:t>
            </a:r>
          </a:p>
        </p:txBody>
      </p:sp>
      <p:pic>
        <p:nvPicPr>
          <p:cNvPr id="23554" name="Picture 2" descr="http://4.bp.blogspot.com/-Xlm48OZQ7CI/VHcgviUb3QI/AAAAAAAAD6c/9AbIwav9imk/s1600/3-1%2Bturf%2Bgrass.jpg"/>
          <p:cNvPicPr>
            <a:picLocks noChangeAspect="1" noChangeArrowheads="1"/>
          </p:cNvPicPr>
          <p:nvPr/>
        </p:nvPicPr>
        <p:blipFill>
          <a:blip r:embed="rId3" cstate="print"/>
          <a:srcRect/>
          <a:stretch>
            <a:fillRect/>
          </a:stretch>
        </p:blipFill>
        <p:spPr bwMode="auto">
          <a:xfrm>
            <a:off x="717038" y="2875453"/>
            <a:ext cx="3585229" cy="2682199"/>
          </a:xfrm>
          <a:prstGeom prst="rect">
            <a:avLst/>
          </a:prstGeom>
          <a:noFill/>
        </p:spPr>
      </p:pic>
      <p:pic>
        <p:nvPicPr>
          <p:cNvPr id="23558" name="Picture 6" descr="http://3.bp.blogspot.com/-psBXJyKOGgU/VHcgydvB4dI/AAAAAAAAD6k/wO6jtBby50Q/s1600/3-2%2BMat%3Aclump%2Bgrasses.jpg"/>
          <p:cNvPicPr>
            <a:picLocks noChangeAspect="1" noChangeArrowheads="1"/>
          </p:cNvPicPr>
          <p:nvPr/>
        </p:nvPicPr>
        <p:blipFill>
          <a:blip r:embed="rId4" cstate="print"/>
          <a:srcRect t="2584"/>
          <a:stretch>
            <a:fillRect/>
          </a:stretch>
        </p:blipFill>
        <p:spPr bwMode="auto">
          <a:xfrm>
            <a:off x="4619501" y="2897460"/>
            <a:ext cx="3633850" cy="2648317"/>
          </a:xfrm>
          <a:prstGeom prst="rect">
            <a:avLst/>
          </a:prstGeom>
          <a:noFill/>
        </p:spPr>
      </p:pic>
      <p:pic>
        <p:nvPicPr>
          <p:cNvPr id="23560" name="Picture 8" descr="http://extension.missouri.edu/explore/images/g09422art06.jpg"/>
          <p:cNvPicPr>
            <a:picLocks noChangeAspect="1" noChangeArrowheads="1"/>
          </p:cNvPicPr>
          <p:nvPr/>
        </p:nvPicPr>
        <p:blipFill>
          <a:blip r:embed="rId5" cstate="print"/>
          <a:srcRect l="1977" t="2131" r="1454" b="2204"/>
          <a:stretch>
            <a:fillRect/>
          </a:stretch>
        </p:blipFill>
        <p:spPr bwMode="auto">
          <a:xfrm>
            <a:off x="213755" y="2859031"/>
            <a:ext cx="4156363" cy="2676352"/>
          </a:xfrm>
          <a:prstGeom prst="rect">
            <a:avLst/>
          </a:prstGeom>
          <a:noFill/>
        </p:spPr>
      </p:pic>
      <p:pic>
        <p:nvPicPr>
          <p:cNvPr id="23556" name="Picture 4" descr="http://www.tarleton.edu/departments/range/Grasslands/Palouse%20Prairie/Grassland%20Slides_files/0-108%20Slides%20May%202002/54physiogonomy%20of%20Idaho%20fescue%20grassland.jpg"/>
          <p:cNvPicPr>
            <a:picLocks noChangeAspect="1" noChangeArrowheads="1"/>
          </p:cNvPicPr>
          <p:nvPr/>
        </p:nvPicPr>
        <p:blipFill>
          <a:blip r:embed="rId6" cstate="print"/>
          <a:srcRect/>
          <a:stretch>
            <a:fillRect/>
          </a:stretch>
        </p:blipFill>
        <p:spPr bwMode="auto">
          <a:xfrm>
            <a:off x="4624254" y="2875760"/>
            <a:ext cx="3985402" cy="2655217"/>
          </a:xfrm>
          <a:prstGeom prst="rect">
            <a:avLst/>
          </a:prstGeom>
          <a:noFill/>
        </p:spPr>
      </p:pic>
      <p:sp>
        <p:nvSpPr>
          <p:cNvPr id="10" name="TextBox 9"/>
          <p:cNvSpPr txBox="1"/>
          <p:nvPr/>
        </p:nvSpPr>
        <p:spPr>
          <a:xfrm>
            <a:off x="723445" y="5646954"/>
            <a:ext cx="1266757" cy="369332"/>
          </a:xfrm>
          <a:prstGeom prst="rect">
            <a:avLst/>
          </a:prstGeom>
          <a:noFill/>
        </p:spPr>
        <p:txBody>
          <a:bodyPr wrap="none" rtlCol="0">
            <a:spAutoFit/>
          </a:bodyPr>
          <a:lstStyle/>
          <a:p>
            <a:r>
              <a:rPr lang="sk-SK" dirty="0"/>
              <a:t>Sod grasses</a:t>
            </a:r>
          </a:p>
        </p:txBody>
      </p:sp>
      <p:pic>
        <p:nvPicPr>
          <p:cNvPr id="23562" name="Picture 10" descr="http://media-2.web.britannica.com/eb-media/85/6585-004-C64E7753.jpg"/>
          <p:cNvPicPr>
            <a:picLocks noChangeAspect="1" noChangeArrowheads="1"/>
          </p:cNvPicPr>
          <p:nvPr/>
        </p:nvPicPr>
        <p:blipFill>
          <a:blip r:embed="rId7" cstate="print"/>
          <a:srcRect l="1715" t="5350" r="2660" b="7565"/>
          <a:stretch>
            <a:fillRect/>
          </a:stretch>
        </p:blipFill>
        <p:spPr bwMode="auto">
          <a:xfrm>
            <a:off x="557981" y="2907554"/>
            <a:ext cx="7891075" cy="3756493"/>
          </a:xfrm>
          <a:prstGeom prst="rect">
            <a:avLst/>
          </a:prstGeom>
          <a:noFill/>
        </p:spPr>
      </p:pic>
      <p:sp>
        <p:nvSpPr>
          <p:cNvPr id="12" name="TextBox 11"/>
          <p:cNvSpPr txBox="1"/>
          <p:nvPr/>
        </p:nvSpPr>
        <p:spPr>
          <a:xfrm>
            <a:off x="4630981" y="5653050"/>
            <a:ext cx="1505605" cy="369332"/>
          </a:xfrm>
          <a:prstGeom prst="rect">
            <a:avLst/>
          </a:prstGeom>
          <a:noFill/>
        </p:spPr>
        <p:txBody>
          <a:bodyPr wrap="none" rtlCol="0">
            <a:spAutoFit/>
          </a:bodyPr>
          <a:lstStyle/>
          <a:p>
            <a:r>
              <a:rPr lang="sk-SK" dirty="0"/>
              <a:t>Bunch grasses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box(in)">
                                      <p:cBhvr>
                                        <p:cTn id="10" dur="500"/>
                                        <p:tgtEl>
                                          <p:spTgt spid="2355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box(in)">
                                      <p:cBhvr>
                                        <p:cTn id="15" dur="500"/>
                                        <p:tgtEl>
                                          <p:spTgt spid="2355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3560"/>
                                        </p:tgtEl>
                                        <p:attrNameLst>
                                          <p:attrName>style.visibility</p:attrName>
                                        </p:attrNameLst>
                                      </p:cBhvr>
                                      <p:to>
                                        <p:strVal val="visible"/>
                                      </p:to>
                                    </p:set>
                                    <p:animEffect transition="in" filter="box(in)">
                                      <p:cBhvr>
                                        <p:cTn id="23" dur="500"/>
                                        <p:tgtEl>
                                          <p:spTgt spid="23560"/>
                                        </p:tgtEl>
                                      </p:cBhvr>
                                    </p:animEffect>
                                  </p:childTnLst>
                                </p:cTn>
                              </p:par>
                              <p:par>
                                <p:cTn id="24" presetID="4" presetClass="entr" presetSubtype="16" fill="hold" nodeType="withEffect">
                                  <p:stCondLst>
                                    <p:cond delay="0"/>
                                  </p:stCondLst>
                                  <p:childTnLst>
                                    <p:set>
                                      <p:cBhvr>
                                        <p:cTn id="25" dur="1" fill="hold">
                                          <p:stCondLst>
                                            <p:cond delay="0"/>
                                          </p:stCondLst>
                                        </p:cTn>
                                        <p:tgtEl>
                                          <p:spTgt spid="23556"/>
                                        </p:tgtEl>
                                        <p:attrNameLst>
                                          <p:attrName>style.visibility</p:attrName>
                                        </p:attrNameLst>
                                      </p:cBhvr>
                                      <p:to>
                                        <p:strVal val="visible"/>
                                      </p:to>
                                    </p:set>
                                    <p:animEffect transition="in" filter="box(in)">
                                      <p:cBhvr>
                                        <p:cTn id="26" dur="500"/>
                                        <p:tgtEl>
                                          <p:spTgt spid="2355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nodeType="clickEffect">
                                  <p:stCondLst>
                                    <p:cond delay="0"/>
                                  </p:stCondLst>
                                  <p:childTnLst>
                                    <p:animEffect transition="out" filter="box(in)">
                                      <p:cBhvr>
                                        <p:cTn id="30" dur="500"/>
                                        <p:tgtEl>
                                          <p:spTgt spid="23554"/>
                                        </p:tgtEl>
                                      </p:cBhvr>
                                    </p:animEffect>
                                    <p:set>
                                      <p:cBhvr>
                                        <p:cTn id="31" dur="1" fill="hold">
                                          <p:stCondLst>
                                            <p:cond delay="499"/>
                                          </p:stCondLst>
                                        </p:cTn>
                                        <p:tgtEl>
                                          <p:spTgt spid="23554"/>
                                        </p:tgtEl>
                                        <p:attrNameLst>
                                          <p:attrName>style.visibility</p:attrName>
                                        </p:attrNameLst>
                                      </p:cBhvr>
                                      <p:to>
                                        <p:strVal val="hidden"/>
                                      </p:to>
                                    </p:set>
                                  </p:childTnLst>
                                </p:cTn>
                              </p:par>
                              <p:par>
                                <p:cTn id="32" presetID="4" presetClass="exit" presetSubtype="16" fill="hold" nodeType="withEffect">
                                  <p:stCondLst>
                                    <p:cond delay="0"/>
                                  </p:stCondLst>
                                  <p:childTnLst>
                                    <p:animEffect transition="out" filter="box(in)">
                                      <p:cBhvr>
                                        <p:cTn id="33" dur="500"/>
                                        <p:tgtEl>
                                          <p:spTgt spid="23558"/>
                                        </p:tgtEl>
                                      </p:cBhvr>
                                    </p:animEffect>
                                    <p:set>
                                      <p:cBhvr>
                                        <p:cTn id="34" dur="1" fill="hold">
                                          <p:stCondLst>
                                            <p:cond delay="499"/>
                                          </p:stCondLst>
                                        </p:cTn>
                                        <p:tgtEl>
                                          <p:spTgt spid="23558"/>
                                        </p:tgtEl>
                                        <p:attrNameLst>
                                          <p:attrName>style.visibility</p:attrName>
                                        </p:attrNameLst>
                                      </p:cBhvr>
                                      <p:to>
                                        <p:strVal val="hidden"/>
                                      </p:to>
                                    </p:set>
                                  </p:childTnLst>
                                </p:cTn>
                              </p:par>
                              <p:par>
                                <p:cTn id="35" presetID="4" presetClass="exit" presetSubtype="16" fill="hold" nodeType="withEffect">
                                  <p:stCondLst>
                                    <p:cond delay="0"/>
                                  </p:stCondLst>
                                  <p:childTnLst>
                                    <p:animEffect transition="out" filter="box(in)">
                                      <p:cBhvr>
                                        <p:cTn id="36" dur="500"/>
                                        <p:tgtEl>
                                          <p:spTgt spid="23560"/>
                                        </p:tgtEl>
                                      </p:cBhvr>
                                    </p:animEffect>
                                    <p:set>
                                      <p:cBhvr>
                                        <p:cTn id="37" dur="1" fill="hold">
                                          <p:stCondLst>
                                            <p:cond delay="499"/>
                                          </p:stCondLst>
                                        </p:cTn>
                                        <p:tgtEl>
                                          <p:spTgt spid="23560"/>
                                        </p:tgtEl>
                                        <p:attrNameLst>
                                          <p:attrName>style.visibility</p:attrName>
                                        </p:attrNameLst>
                                      </p:cBhvr>
                                      <p:to>
                                        <p:strVal val="hidden"/>
                                      </p:to>
                                    </p:set>
                                  </p:childTnLst>
                                </p:cTn>
                              </p:par>
                              <p:par>
                                <p:cTn id="38" presetID="4" presetClass="exit" presetSubtype="16" fill="hold" nodeType="withEffect">
                                  <p:stCondLst>
                                    <p:cond delay="0"/>
                                  </p:stCondLst>
                                  <p:childTnLst>
                                    <p:animEffect transition="out" filter="box(in)">
                                      <p:cBhvr>
                                        <p:cTn id="39" dur="500"/>
                                        <p:tgtEl>
                                          <p:spTgt spid="23556"/>
                                        </p:tgtEl>
                                      </p:cBhvr>
                                    </p:animEffect>
                                    <p:set>
                                      <p:cBhvr>
                                        <p:cTn id="40" dur="1" fill="hold">
                                          <p:stCondLst>
                                            <p:cond delay="499"/>
                                          </p:stCondLst>
                                        </p:cTn>
                                        <p:tgtEl>
                                          <p:spTgt spid="23556"/>
                                        </p:tgtEl>
                                        <p:attrNameLst>
                                          <p:attrName>style.visibility</p:attrName>
                                        </p:attrNameLst>
                                      </p:cBhvr>
                                      <p:to>
                                        <p:strVal val="hidden"/>
                                      </p:to>
                                    </p:set>
                                  </p:childTnLst>
                                </p:cTn>
                              </p:par>
                              <p:par>
                                <p:cTn id="41" presetID="4" presetClass="exit" presetSubtype="16" fill="hold" grpId="1" nodeType="withEffect">
                                  <p:stCondLst>
                                    <p:cond delay="0"/>
                                  </p:stCondLst>
                                  <p:childTnLst>
                                    <p:animEffect transition="out" filter="box(in)">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4" presetClass="exit" presetSubtype="16" fill="hold" grpId="1" nodeType="withEffect">
                                  <p:stCondLst>
                                    <p:cond delay="0"/>
                                  </p:stCondLst>
                                  <p:childTnLst>
                                    <p:animEffect transition="out" filter="box(in)">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23562"/>
                                        </p:tgtEl>
                                        <p:attrNameLst>
                                          <p:attrName>style.visibility</p:attrName>
                                        </p:attrNameLst>
                                      </p:cBhvr>
                                      <p:to>
                                        <p:strVal val="visible"/>
                                      </p:to>
                                    </p:set>
                                    <p:animEffect transition="in" filter="box(in)">
                                      <p:cBhvr>
                                        <p:cTn id="51"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774" y="997527"/>
            <a:ext cx="4562083" cy="923330"/>
          </a:xfrm>
          <a:prstGeom prst="rect">
            <a:avLst/>
          </a:prstGeom>
          <a:noFill/>
        </p:spPr>
        <p:txBody>
          <a:bodyPr wrap="none" rtlCol="0">
            <a:spAutoFit/>
          </a:bodyPr>
          <a:lstStyle/>
          <a:p>
            <a:pPr>
              <a:buFont typeface="Arial" pitchFamily="34" charset="0"/>
              <a:buChar char="•"/>
            </a:pPr>
            <a:r>
              <a:rPr lang="sk-SK" dirty="0"/>
              <a:t> C3 and C4 plants</a:t>
            </a:r>
          </a:p>
          <a:p>
            <a:pPr>
              <a:buFont typeface="Arial" pitchFamily="34" charset="0"/>
              <a:buChar char="•"/>
            </a:pPr>
            <a:r>
              <a:rPr lang="sk-SK" dirty="0"/>
              <a:t> C4 associated with regions with hot summers</a:t>
            </a:r>
          </a:p>
          <a:p>
            <a:pPr>
              <a:buFont typeface="Arial" pitchFamily="34" charset="0"/>
              <a:buChar char="•"/>
            </a:pPr>
            <a:r>
              <a:rPr lang="sk-SK" dirty="0"/>
              <a:t> perennial forbs bloom in spring and summer</a:t>
            </a:r>
          </a:p>
        </p:txBody>
      </p:sp>
      <p:pic>
        <p:nvPicPr>
          <p:cNvPr id="25602" name="Picture 2" descr="https://c1.staticflickr.com/5/4014/4713950669_4ff41d99d8_b.jpg"/>
          <p:cNvPicPr>
            <a:picLocks noChangeAspect="1" noChangeArrowheads="1"/>
          </p:cNvPicPr>
          <p:nvPr/>
        </p:nvPicPr>
        <p:blipFill>
          <a:blip r:embed="rId3" cstate="print"/>
          <a:srcRect b="3834"/>
          <a:stretch>
            <a:fillRect/>
          </a:stretch>
        </p:blipFill>
        <p:spPr bwMode="auto">
          <a:xfrm>
            <a:off x="1422274" y="2143495"/>
            <a:ext cx="6213559" cy="44814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2" y="570016"/>
            <a:ext cx="1556260" cy="461665"/>
          </a:xfrm>
          <a:prstGeom prst="rect">
            <a:avLst/>
          </a:prstGeom>
          <a:noFill/>
        </p:spPr>
        <p:txBody>
          <a:bodyPr wrap="none" rtlCol="0">
            <a:spAutoFit/>
          </a:bodyPr>
          <a:lstStyle/>
          <a:p>
            <a:r>
              <a:rPr lang="sk-SK" sz="2400" b="1" dirty="0"/>
              <a:t>Animal life</a:t>
            </a:r>
          </a:p>
        </p:txBody>
      </p:sp>
      <p:sp>
        <p:nvSpPr>
          <p:cNvPr id="5" name="TextBox 4"/>
          <p:cNvSpPr txBox="1"/>
          <p:nvPr/>
        </p:nvSpPr>
        <p:spPr>
          <a:xfrm>
            <a:off x="486891" y="1140039"/>
            <a:ext cx="5607625" cy="1754326"/>
          </a:xfrm>
          <a:prstGeom prst="rect">
            <a:avLst/>
          </a:prstGeom>
          <a:noFill/>
        </p:spPr>
        <p:txBody>
          <a:bodyPr wrap="none" rtlCol="0">
            <a:spAutoFit/>
          </a:bodyPr>
          <a:lstStyle/>
          <a:p>
            <a:pPr>
              <a:buFont typeface="Arial" pitchFamily="34" charset="0"/>
              <a:buChar char="•"/>
            </a:pPr>
            <a:r>
              <a:rPr lang="sk-SK" dirty="0"/>
              <a:t> fleet-footed hoofed animals</a:t>
            </a:r>
          </a:p>
          <a:p>
            <a:pPr>
              <a:buFont typeface="Arial" pitchFamily="34" charset="0"/>
              <a:buChar char="•"/>
            </a:pPr>
            <a:r>
              <a:rPr lang="sk-SK" dirty="0"/>
              <a:t> burrowing rodents</a:t>
            </a:r>
          </a:p>
          <a:p>
            <a:pPr>
              <a:buFont typeface="Arial" pitchFamily="34" charset="0"/>
              <a:buChar char="•"/>
            </a:pPr>
            <a:r>
              <a:rPr lang="sk-SK" dirty="0"/>
              <a:t> some rodents hibernate during winter</a:t>
            </a:r>
          </a:p>
          <a:p>
            <a:pPr>
              <a:buFont typeface="Arial" pitchFamily="34" charset="0"/>
              <a:buChar char="•"/>
            </a:pPr>
            <a:r>
              <a:rPr lang="sk-SK" dirty="0"/>
              <a:t> snakes and lizards occur, but are not diverse</a:t>
            </a:r>
          </a:p>
          <a:p>
            <a:pPr>
              <a:buFont typeface="Arial" pitchFamily="34" charset="0"/>
              <a:buChar char="•"/>
            </a:pPr>
            <a:r>
              <a:rPr lang="sk-SK" dirty="0"/>
              <a:t> amhibians tend to be rare – represented by frogs</a:t>
            </a:r>
          </a:p>
          <a:p>
            <a:pPr>
              <a:buFont typeface="Arial" pitchFamily="34" charset="0"/>
              <a:buChar char="•"/>
            </a:pPr>
            <a:r>
              <a:rPr lang="sk-SK" dirty="0"/>
              <a:t> insects (grasshopper) are the most important herbivores</a:t>
            </a:r>
          </a:p>
        </p:txBody>
      </p:sp>
      <p:pic>
        <p:nvPicPr>
          <p:cNvPr id="26626" name="Picture 2" descr="http://scouthandbook.info/meadowbig.jpg"/>
          <p:cNvPicPr>
            <a:picLocks noChangeAspect="1" noChangeArrowheads="1"/>
          </p:cNvPicPr>
          <p:nvPr/>
        </p:nvPicPr>
        <p:blipFill>
          <a:blip r:embed="rId2" cstate="print"/>
          <a:srcRect/>
          <a:stretch>
            <a:fillRect/>
          </a:stretch>
        </p:blipFill>
        <p:spPr bwMode="auto">
          <a:xfrm>
            <a:off x="3348831" y="3206530"/>
            <a:ext cx="5739947" cy="358022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010" y="546265"/>
            <a:ext cx="2328330" cy="461665"/>
          </a:xfrm>
          <a:prstGeom prst="rect">
            <a:avLst/>
          </a:prstGeom>
          <a:noFill/>
        </p:spPr>
        <p:txBody>
          <a:bodyPr wrap="none" rtlCol="0">
            <a:spAutoFit/>
          </a:bodyPr>
          <a:lstStyle/>
          <a:p>
            <a:r>
              <a:rPr lang="sk-SK" sz="2400" b="1" dirty="0"/>
              <a:t>Eurasian steppes</a:t>
            </a:r>
          </a:p>
        </p:txBody>
      </p:sp>
      <p:pic>
        <p:nvPicPr>
          <p:cNvPr id="27650" name="Picture 2" descr="https://upload.wikimedia.org/wikipedia/commons/7/79/Eurasian_steppe_belt.jpg"/>
          <p:cNvPicPr>
            <a:picLocks noChangeAspect="1" noChangeArrowheads="1"/>
          </p:cNvPicPr>
          <p:nvPr/>
        </p:nvPicPr>
        <p:blipFill>
          <a:blip r:embed="rId3" cstate="print"/>
          <a:srcRect/>
          <a:stretch>
            <a:fillRect/>
          </a:stretch>
        </p:blipFill>
        <p:spPr bwMode="auto">
          <a:xfrm>
            <a:off x="1203132" y="1290663"/>
            <a:ext cx="6828791" cy="5098253"/>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1939</Words>
  <Application>Microsoft Office PowerPoint</Application>
  <PresentationFormat>Prezentácia na obrazovke (4:3)</PresentationFormat>
  <Paragraphs>121</Paragraphs>
  <Slides>27</Slides>
  <Notes>24</Notes>
  <HiddenSlides>0</HiddenSlides>
  <MMClips>0</MMClips>
  <ScaleCrop>false</ScaleCrop>
  <HeadingPairs>
    <vt:vector size="6" baseType="variant">
      <vt:variant>
        <vt:lpstr>Použité písma</vt:lpstr>
      </vt:variant>
      <vt:variant>
        <vt:i4>2</vt:i4>
      </vt:variant>
      <vt:variant>
        <vt:lpstr>Motív</vt:lpstr>
      </vt:variant>
      <vt:variant>
        <vt:i4>1</vt:i4>
      </vt:variant>
      <vt:variant>
        <vt:lpstr>Nadpisy snímok</vt:lpstr>
      </vt:variant>
      <vt:variant>
        <vt:i4>27</vt:i4>
      </vt:variant>
    </vt:vector>
  </HeadingPairs>
  <TitlesOfParts>
    <vt:vector size="30" baseType="lpstr">
      <vt:lpstr>Arial</vt:lpstr>
      <vt:lpstr>Calibri</vt:lpstr>
      <vt:lpstr>Office Theme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HP</cp:lastModifiedBy>
  <cp:revision>127</cp:revision>
  <dcterms:created xsi:type="dcterms:W3CDTF">2016-02-05T10:03:10Z</dcterms:created>
  <dcterms:modified xsi:type="dcterms:W3CDTF">2021-02-09T10:22:20Z</dcterms:modified>
</cp:coreProperties>
</file>